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Question</a:t>
            </a:r>
            <a:r>
              <a:rPr lang="en-US" sz="2400" baseline="0" dirty="0"/>
              <a:t> 1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Impact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0A-4C6C-94BA-9E997586F4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0A-4C6C-94BA-9E997586F4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0A-4C6C-94BA-9E997586F4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0A-4C6C-94BA-9E997586F45B}"/>
              </c:ext>
            </c:extLst>
          </c:dPt>
          <c:cat>
            <c:strRef>
              <c:f>Sheet1!$A$2:$A$5</c:f>
              <c:strCache>
                <c:ptCount val="4"/>
                <c:pt idx="0">
                  <c:v>Not Effective</c:v>
                </c:pt>
                <c:pt idx="1">
                  <c:v>Fairly</c:v>
                </c:pt>
                <c:pt idx="2">
                  <c:v>Somewhat</c:v>
                </c:pt>
                <c:pt idx="3">
                  <c:v>Very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0.01</c:v>
                </c:pt>
                <c:pt idx="1">
                  <c:v>7.0000000000000007E-2</c:v>
                </c:pt>
                <c:pt idx="2">
                  <c:v>0.42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0A-4C6C-94BA-9E997586F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/>
              <a:t>Question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Question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B0-46E9-B981-3448C3BF1C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B0-46E9-B981-3448C3BF1C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B0-46E9-B981-3448C3BF1C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B0-46E9-B981-3448C3BF1C0C}"/>
              </c:ext>
            </c:extLst>
          </c:dPt>
          <c:cat>
            <c:strRef>
              <c:f>Sheet1!$A$2:$A$5</c:f>
              <c:strCache>
                <c:ptCount val="4"/>
                <c:pt idx="0">
                  <c:v>Not</c:v>
                </c:pt>
                <c:pt idx="1">
                  <c:v>Somewhat</c:v>
                </c:pt>
                <c:pt idx="2">
                  <c:v>Satisfied</c:v>
                </c:pt>
                <c:pt idx="3">
                  <c:v>Very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B0-46E9-B981-3448C3BF1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E08D6-0178-46CA-98FA-E5921A3D65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B55637-CBC1-4B70-B0DB-1ECE06B911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Fair Labor of Standards Act of 1938 Section 14(c)</a:t>
          </a:r>
        </a:p>
      </dgm:t>
    </dgm:pt>
    <dgm:pt modelId="{C886F33A-65D4-4231-B367-6455C7E80828}" type="parTrans" cxnId="{0934B4F6-AFC6-4676-BC34-F28BFA444AB6}">
      <dgm:prSet/>
      <dgm:spPr/>
      <dgm:t>
        <a:bodyPr/>
        <a:lstStyle/>
        <a:p>
          <a:endParaRPr lang="en-US"/>
        </a:p>
      </dgm:t>
    </dgm:pt>
    <dgm:pt modelId="{931055E5-24BC-4CA1-BEDF-C8CD808DF4C6}" type="sibTrans" cxnId="{0934B4F6-AFC6-4676-BC34-F28BFA444AB6}">
      <dgm:prSet/>
      <dgm:spPr/>
      <dgm:t>
        <a:bodyPr/>
        <a:lstStyle/>
        <a:p>
          <a:endParaRPr lang="en-US"/>
        </a:p>
      </dgm:t>
    </dgm:pt>
    <dgm:pt modelId="{D393F773-092F-48A3-86B8-083158269D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“authorizes employers, after receiving a certificate from WHD, to pay wages that are less than the Federal minimum wage to workers who have disabilities for the work being performed.”</a:t>
          </a:r>
          <a:r>
            <a:rPr lang="en-US" sz="2400" baseline="30000" dirty="0"/>
            <a:t>1</a:t>
          </a:r>
          <a:endParaRPr lang="en-US" sz="2400" dirty="0"/>
        </a:p>
      </dgm:t>
    </dgm:pt>
    <dgm:pt modelId="{4D27CFF5-BD26-4282-923E-DFA0EC19FEDA}" type="parTrans" cxnId="{79299ABB-0250-4540-9DB6-C8563C19B743}">
      <dgm:prSet/>
      <dgm:spPr/>
      <dgm:t>
        <a:bodyPr/>
        <a:lstStyle/>
        <a:p>
          <a:endParaRPr lang="en-US"/>
        </a:p>
      </dgm:t>
    </dgm:pt>
    <dgm:pt modelId="{580E8B40-E6D3-4761-AE0B-90C1E7F2A055}" type="sibTrans" cxnId="{79299ABB-0250-4540-9DB6-C8563C19B743}">
      <dgm:prSet/>
      <dgm:spPr/>
      <dgm:t>
        <a:bodyPr/>
        <a:lstStyle/>
        <a:p>
          <a:endParaRPr lang="en-US"/>
        </a:p>
      </dgm:t>
    </dgm:pt>
    <dgm:pt modelId="{33774099-8CEE-4669-A528-04B83234A7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Americans with Disabilities Act 1990</a:t>
          </a:r>
          <a:br>
            <a:rPr lang="en-US" sz="2400" dirty="0"/>
          </a:br>
          <a:r>
            <a:rPr lang="en-US" sz="2400" dirty="0"/>
            <a:t>Executive Order 13658 (2014) </a:t>
          </a:r>
          <a:br>
            <a:rPr lang="en-US" sz="2400" dirty="0"/>
          </a:br>
          <a:r>
            <a:rPr lang="en-US" sz="2400" dirty="0"/>
            <a:t>Workforce Innovation Opportunity Act (WIOA) (2014)</a:t>
          </a:r>
        </a:p>
      </dgm:t>
    </dgm:pt>
    <dgm:pt modelId="{DACE8F3A-A0B1-4FB0-9DB8-BF552EE01345}" type="parTrans" cxnId="{BF83A9CC-DB77-4B36-B21B-F6FBABE5D1C6}">
      <dgm:prSet/>
      <dgm:spPr/>
      <dgm:t>
        <a:bodyPr/>
        <a:lstStyle/>
        <a:p>
          <a:endParaRPr lang="en-US"/>
        </a:p>
      </dgm:t>
    </dgm:pt>
    <dgm:pt modelId="{B4800B55-4834-4EE2-ACC0-F5F57B49722D}" type="sibTrans" cxnId="{BF83A9CC-DB77-4B36-B21B-F6FBABE5D1C6}">
      <dgm:prSet/>
      <dgm:spPr/>
      <dgm:t>
        <a:bodyPr/>
        <a:lstStyle/>
        <a:p>
          <a:endParaRPr lang="en-US"/>
        </a:p>
      </dgm:t>
    </dgm:pt>
    <dgm:pt modelId="{DA58B752-5A32-4145-8CE1-7AE3F9EFBEB2}" type="pres">
      <dgm:prSet presAssocID="{B4CE08D6-0178-46CA-98FA-E5921A3D6584}" presName="root" presStyleCnt="0">
        <dgm:presLayoutVars>
          <dgm:dir/>
          <dgm:resizeHandles val="exact"/>
        </dgm:presLayoutVars>
      </dgm:prSet>
      <dgm:spPr/>
    </dgm:pt>
    <dgm:pt modelId="{189419A3-FAAD-408F-90FD-70F95AFCC139}" type="pres">
      <dgm:prSet presAssocID="{9EB55637-CBC1-4B70-B0DB-1ECE06B911A2}" presName="compNode" presStyleCnt="0"/>
      <dgm:spPr/>
    </dgm:pt>
    <dgm:pt modelId="{4E91DABC-48F4-4FD8-B698-7CAB4E649264}" type="pres">
      <dgm:prSet presAssocID="{9EB55637-CBC1-4B70-B0DB-1ECE06B911A2}" presName="bgRect" presStyleLbl="bgShp" presStyleIdx="0" presStyleCnt="3"/>
      <dgm:spPr>
        <a:noFill/>
      </dgm:spPr>
    </dgm:pt>
    <dgm:pt modelId="{971DD495-CCB3-4DD6-BE9A-54BB9A8CAF11}" type="pres">
      <dgm:prSet presAssocID="{9EB55637-CBC1-4B70-B0DB-1ECE06B911A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C56FC635-4712-4860-AA3F-A1251FF682E3}" type="pres">
      <dgm:prSet presAssocID="{9EB55637-CBC1-4B70-B0DB-1ECE06B911A2}" presName="spaceRect" presStyleCnt="0"/>
      <dgm:spPr/>
    </dgm:pt>
    <dgm:pt modelId="{B5B9D26B-B6F2-4185-9EC9-E030906C04D2}" type="pres">
      <dgm:prSet presAssocID="{9EB55637-CBC1-4B70-B0DB-1ECE06B911A2}" presName="parTx" presStyleLbl="revTx" presStyleIdx="0" presStyleCnt="3">
        <dgm:presLayoutVars>
          <dgm:chMax val="0"/>
          <dgm:chPref val="0"/>
        </dgm:presLayoutVars>
      </dgm:prSet>
      <dgm:spPr/>
    </dgm:pt>
    <dgm:pt modelId="{B7D9131D-1897-4853-8C3A-08DBAD5B5974}" type="pres">
      <dgm:prSet presAssocID="{931055E5-24BC-4CA1-BEDF-C8CD808DF4C6}" presName="sibTrans" presStyleCnt="0"/>
      <dgm:spPr/>
    </dgm:pt>
    <dgm:pt modelId="{71845B98-083A-4032-A477-0F292F5F34C6}" type="pres">
      <dgm:prSet presAssocID="{D393F773-092F-48A3-86B8-083158269D43}" presName="compNode" presStyleCnt="0"/>
      <dgm:spPr/>
    </dgm:pt>
    <dgm:pt modelId="{D19A73C3-CF3F-4642-8C2B-162DF079AD32}" type="pres">
      <dgm:prSet presAssocID="{D393F773-092F-48A3-86B8-083158269D43}" presName="bgRect" presStyleLbl="bgShp" presStyleIdx="1" presStyleCnt="3"/>
      <dgm:spPr>
        <a:noFill/>
      </dgm:spPr>
    </dgm:pt>
    <dgm:pt modelId="{F064CEFC-ADB2-479B-AD87-752B4751EDBD}" type="pres">
      <dgm:prSet presAssocID="{D393F773-092F-48A3-86B8-083158269D43}" presName="iconRect" presStyleLbl="node1" presStyleIdx="1" presStyleCnt="3" custLinFactNeighborX="-1270" custLinFactNeighborY="-356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135BC0D-51B3-4D11-B2E5-D38EE92F5FF0}" type="pres">
      <dgm:prSet presAssocID="{D393F773-092F-48A3-86B8-083158269D43}" presName="spaceRect" presStyleCnt="0"/>
      <dgm:spPr/>
    </dgm:pt>
    <dgm:pt modelId="{350ACF94-48A5-4AC5-AD42-DAC994BF49FC}" type="pres">
      <dgm:prSet presAssocID="{D393F773-092F-48A3-86B8-083158269D43}" presName="parTx" presStyleLbl="revTx" presStyleIdx="1" presStyleCnt="3" custScaleY="103607" custLinFactNeighborX="-1742" custLinFactNeighborY="-18864">
        <dgm:presLayoutVars>
          <dgm:chMax val="0"/>
          <dgm:chPref val="0"/>
        </dgm:presLayoutVars>
      </dgm:prSet>
      <dgm:spPr/>
    </dgm:pt>
    <dgm:pt modelId="{FEEC028E-0AED-47B4-A563-A5B6956F15F3}" type="pres">
      <dgm:prSet presAssocID="{580E8B40-E6D3-4761-AE0B-90C1E7F2A055}" presName="sibTrans" presStyleCnt="0"/>
      <dgm:spPr/>
    </dgm:pt>
    <dgm:pt modelId="{6BACD649-758A-4538-B15E-16109285D97E}" type="pres">
      <dgm:prSet presAssocID="{33774099-8CEE-4669-A528-04B83234A788}" presName="compNode" presStyleCnt="0"/>
      <dgm:spPr/>
    </dgm:pt>
    <dgm:pt modelId="{DCAD78C7-97BA-4F77-93F5-5E1664556724}" type="pres">
      <dgm:prSet presAssocID="{33774099-8CEE-4669-A528-04B83234A788}" presName="bgRect" presStyleLbl="bgShp" presStyleIdx="2" presStyleCnt="3"/>
      <dgm:spPr>
        <a:noFill/>
      </dgm:spPr>
    </dgm:pt>
    <dgm:pt modelId="{58A4807A-1578-4808-AE65-F1E87A80C524}" type="pres">
      <dgm:prSet presAssocID="{33774099-8CEE-4669-A528-04B83234A7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 Wheelchair"/>
        </a:ext>
      </dgm:extLst>
    </dgm:pt>
    <dgm:pt modelId="{4D62FFCF-BC3E-4EDB-9C00-B4446E173C33}" type="pres">
      <dgm:prSet presAssocID="{33774099-8CEE-4669-A528-04B83234A788}" presName="spaceRect" presStyleCnt="0"/>
      <dgm:spPr/>
    </dgm:pt>
    <dgm:pt modelId="{F15060DE-5328-4924-8D9F-E8E2675405F8}" type="pres">
      <dgm:prSet presAssocID="{33774099-8CEE-4669-A528-04B83234A78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8DD2901-90C2-4EC9-A2B1-DE93CC6E45BF}" type="presOf" srcId="{9EB55637-CBC1-4B70-B0DB-1ECE06B911A2}" destId="{B5B9D26B-B6F2-4185-9EC9-E030906C04D2}" srcOrd="0" destOrd="0" presId="urn:microsoft.com/office/officeart/2018/2/layout/IconVerticalSolidList"/>
    <dgm:cxn modelId="{4B65F107-A646-4BC9-A6FC-8FD1EDE9BF02}" type="presOf" srcId="{D393F773-092F-48A3-86B8-083158269D43}" destId="{350ACF94-48A5-4AC5-AD42-DAC994BF49FC}" srcOrd="0" destOrd="0" presId="urn:microsoft.com/office/officeart/2018/2/layout/IconVerticalSolidList"/>
    <dgm:cxn modelId="{49914939-7A9A-45C8-ACAD-1EC9481D81E5}" type="presOf" srcId="{B4CE08D6-0178-46CA-98FA-E5921A3D6584}" destId="{DA58B752-5A32-4145-8CE1-7AE3F9EFBEB2}" srcOrd="0" destOrd="0" presId="urn:microsoft.com/office/officeart/2018/2/layout/IconVerticalSolidList"/>
    <dgm:cxn modelId="{79299ABB-0250-4540-9DB6-C8563C19B743}" srcId="{B4CE08D6-0178-46CA-98FA-E5921A3D6584}" destId="{D393F773-092F-48A3-86B8-083158269D43}" srcOrd="1" destOrd="0" parTransId="{4D27CFF5-BD26-4282-923E-DFA0EC19FEDA}" sibTransId="{580E8B40-E6D3-4761-AE0B-90C1E7F2A055}"/>
    <dgm:cxn modelId="{BF83A9CC-DB77-4B36-B21B-F6FBABE5D1C6}" srcId="{B4CE08D6-0178-46CA-98FA-E5921A3D6584}" destId="{33774099-8CEE-4669-A528-04B83234A788}" srcOrd="2" destOrd="0" parTransId="{DACE8F3A-A0B1-4FB0-9DB8-BF552EE01345}" sibTransId="{B4800B55-4834-4EE2-ACC0-F5F57B49722D}"/>
    <dgm:cxn modelId="{68C482E6-4229-4F26-9E8F-796A4E5D3C72}" type="presOf" srcId="{33774099-8CEE-4669-A528-04B83234A788}" destId="{F15060DE-5328-4924-8D9F-E8E2675405F8}" srcOrd="0" destOrd="0" presId="urn:microsoft.com/office/officeart/2018/2/layout/IconVerticalSolidList"/>
    <dgm:cxn modelId="{0934B4F6-AFC6-4676-BC34-F28BFA444AB6}" srcId="{B4CE08D6-0178-46CA-98FA-E5921A3D6584}" destId="{9EB55637-CBC1-4B70-B0DB-1ECE06B911A2}" srcOrd="0" destOrd="0" parTransId="{C886F33A-65D4-4231-B367-6455C7E80828}" sibTransId="{931055E5-24BC-4CA1-BEDF-C8CD808DF4C6}"/>
    <dgm:cxn modelId="{2C19EC1F-42D2-494C-914A-CA5EF94BED48}" type="presParOf" srcId="{DA58B752-5A32-4145-8CE1-7AE3F9EFBEB2}" destId="{189419A3-FAAD-408F-90FD-70F95AFCC139}" srcOrd="0" destOrd="0" presId="urn:microsoft.com/office/officeart/2018/2/layout/IconVerticalSolidList"/>
    <dgm:cxn modelId="{B35126CD-60A4-4EAE-BD4F-A2D9E4EFD53F}" type="presParOf" srcId="{189419A3-FAAD-408F-90FD-70F95AFCC139}" destId="{4E91DABC-48F4-4FD8-B698-7CAB4E649264}" srcOrd="0" destOrd="0" presId="urn:microsoft.com/office/officeart/2018/2/layout/IconVerticalSolidList"/>
    <dgm:cxn modelId="{4FE7618E-98A6-4FFB-A2AB-5F03689540E1}" type="presParOf" srcId="{189419A3-FAAD-408F-90FD-70F95AFCC139}" destId="{971DD495-CCB3-4DD6-BE9A-54BB9A8CAF11}" srcOrd="1" destOrd="0" presId="urn:microsoft.com/office/officeart/2018/2/layout/IconVerticalSolidList"/>
    <dgm:cxn modelId="{88D4EDF9-CC1B-4A64-8A4D-E63A388B76A2}" type="presParOf" srcId="{189419A3-FAAD-408F-90FD-70F95AFCC139}" destId="{C56FC635-4712-4860-AA3F-A1251FF682E3}" srcOrd="2" destOrd="0" presId="urn:microsoft.com/office/officeart/2018/2/layout/IconVerticalSolidList"/>
    <dgm:cxn modelId="{593951B7-184A-4BA6-B143-1DA9AABD9BA1}" type="presParOf" srcId="{189419A3-FAAD-408F-90FD-70F95AFCC139}" destId="{B5B9D26B-B6F2-4185-9EC9-E030906C04D2}" srcOrd="3" destOrd="0" presId="urn:microsoft.com/office/officeart/2018/2/layout/IconVerticalSolidList"/>
    <dgm:cxn modelId="{D1B90F82-25C9-44D6-8E6D-61E93A542E6D}" type="presParOf" srcId="{DA58B752-5A32-4145-8CE1-7AE3F9EFBEB2}" destId="{B7D9131D-1897-4853-8C3A-08DBAD5B5974}" srcOrd="1" destOrd="0" presId="urn:microsoft.com/office/officeart/2018/2/layout/IconVerticalSolidList"/>
    <dgm:cxn modelId="{C9C38331-43BD-4BD5-B57D-E7C93237D8F4}" type="presParOf" srcId="{DA58B752-5A32-4145-8CE1-7AE3F9EFBEB2}" destId="{71845B98-083A-4032-A477-0F292F5F34C6}" srcOrd="2" destOrd="0" presId="urn:microsoft.com/office/officeart/2018/2/layout/IconVerticalSolidList"/>
    <dgm:cxn modelId="{9F22F567-F188-421C-94DC-AE0ACD748A9A}" type="presParOf" srcId="{71845B98-083A-4032-A477-0F292F5F34C6}" destId="{D19A73C3-CF3F-4642-8C2B-162DF079AD32}" srcOrd="0" destOrd="0" presId="urn:microsoft.com/office/officeart/2018/2/layout/IconVerticalSolidList"/>
    <dgm:cxn modelId="{D03B3001-E031-4B29-AF7A-1CFFFEC6F08A}" type="presParOf" srcId="{71845B98-083A-4032-A477-0F292F5F34C6}" destId="{F064CEFC-ADB2-479B-AD87-752B4751EDBD}" srcOrd="1" destOrd="0" presId="urn:microsoft.com/office/officeart/2018/2/layout/IconVerticalSolidList"/>
    <dgm:cxn modelId="{48E7C9E0-12D0-4952-8F3D-5274259ED9E9}" type="presParOf" srcId="{71845B98-083A-4032-A477-0F292F5F34C6}" destId="{5135BC0D-51B3-4D11-B2E5-D38EE92F5FF0}" srcOrd="2" destOrd="0" presId="urn:microsoft.com/office/officeart/2018/2/layout/IconVerticalSolidList"/>
    <dgm:cxn modelId="{47003878-F7A4-41CF-B838-6E9DB167FFDE}" type="presParOf" srcId="{71845B98-083A-4032-A477-0F292F5F34C6}" destId="{350ACF94-48A5-4AC5-AD42-DAC994BF49FC}" srcOrd="3" destOrd="0" presId="urn:microsoft.com/office/officeart/2018/2/layout/IconVerticalSolidList"/>
    <dgm:cxn modelId="{448C66D9-6886-434D-B17B-C82883933163}" type="presParOf" srcId="{DA58B752-5A32-4145-8CE1-7AE3F9EFBEB2}" destId="{FEEC028E-0AED-47B4-A563-A5B6956F15F3}" srcOrd="3" destOrd="0" presId="urn:microsoft.com/office/officeart/2018/2/layout/IconVerticalSolidList"/>
    <dgm:cxn modelId="{EAA1B867-6A01-44A7-AAD3-D16FB0DBA7D5}" type="presParOf" srcId="{DA58B752-5A32-4145-8CE1-7AE3F9EFBEB2}" destId="{6BACD649-758A-4538-B15E-16109285D97E}" srcOrd="4" destOrd="0" presId="urn:microsoft.com/office/officeart/2018/2/layout/IconVerticalSolidList"/>
    <dgm:cxn modelId="{58BFD955-28C5-4155-8A56-BF8AFC5D455E}" type="presParOf" srcId="{6BACD649-758A-4538-B15E-16109285D97E}" destId="{DCAD78C7-97BA-4F77-93F5-5E1664556724}" srcOrd="0" destOrd="0" presId="urn:microsoft.com/office/officeart/2018/2/layout/IconVerticalSolidList"/>
    <dgm:cxn modelId="{BF9E852E-C15D-4BEA-B1B1-A2DF88DEB5A3}" type="presParOf" srcId="{6BACD649-758A-4538-B15E-16109285D97E}" destId="{58A4807A-1578-4808-AE65-F1E87A80C524}" srcOrd="1" destOrd="0" presId="urn:microsoft.com/office/officeart/2018/2/layout/IconVerticalSolidList"/>
    <dgm:cxn modelId="{270EC19D-9488-48FB-9948-19054E4BF0B3}" type="presParOf" srcId="{6BACD649-758A-4538-B15E-16109285D97E}" destId="{4D62FFCF-BC3E-4EDB-9C00-B4446E173C33}" srcOrd="2" destOrd="0" presId="urn:microsoft.com/office/officeart/2018/2/layout/IconVerticalSolidList"/>
    <dgm:cxn modelId="{7B4E2902-020F-4E77-AE99-1341A0CC2641}" type="presParOf" srcId="{6BACD649-758A-4538-B15E-16109285D97E}" destId="{F15060DE-5328-4924-8D9F-E8E2675405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FCE4D-DBA3-4818-BEC0-8B2376575FB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B1DD188-BFBF-4410-A24F-590F63963640}">
      <dgm:prSet custT="1"/>
      <dgm:spPr/>
      <dgm:t>
        <a:bodyPr/>
        <a:lstStyle/>
        <a:p>
          <a:r>
            <a:rPr lang="en-US" sz="2800" dirty="0"/>
            <a:t>Community Rehabilitation Programs (CRPS)</a:t>
          </a:r>
        </a:p>
      </dgm:t>
    </dgm:pt>
    <dgm:pt modelId="{90714EAA-D013-49BB-A493-40AE99383366}" type="parTrans" cxnId="{CA0A731D-8347-464A-9303-845BFA668B58}">
      <dgm:prSet/>
      <dgm:spPr/>
      <dgm:t>
        <a:bodyPr/>
        <a:lstStyle/>
        <a:p>
          <a:endParaRPr lang="en-US"/>
        </a:p>
      </dgm:t>
    </dgm:pt>
    <dgm:pt modelId="{F94DFC76-11DF-4F35-8C18-899D3076124D}" type="sibTrans" cxnId="{CA0A731D-8347-464A-9303-845BFA668B58}">
      <dgm:prSet/>
      <dgm:spPr/>
      <dgm:t>
        <a:bodyPr/>
        <a:lstStyle/>
        <a:p>
          <a:endParaRPr lang="en-US"/>
        </a:p>
      </dgm:t>
    </dgm:pt>
    <dgm:pt modelId="{6A114DA1-9C26-43C0-8FA7-46F519FF2909}">
      <dgm:prSet custT="1"/>
      <dgm:spPr/>
      <dgm:t>
        <a:bodyPr/>
        <a:lstStyle/>
        <a:p>
          <a:r>
            <a:rPr lang="en-US" sz="2800" dirty="0"/>
            <a:t>Employers of Patient Workers</a:t>
          </a:r>
        </a:p>
      </dgm:t>
    </dgm:pt>
    <dgm:pt modelId="{C04276FE-B6E5-4BF0-9796-6AB9C8E44F2B}" type="parTrans" cxnId="{1D50B9F5-73FA-43A4-A4E7-D95E59307FCB}">
      <dgm:prSet/>
      <dgm:spPr/>
      <dgm:t>
        <a:bodyPr/>
        <a:lstStyle/>
        <a:p>
          <a:endParaRPr lang="en-US"/>
        </a:p>
      </dgm:t>
    </dgm:pt>
    <dgm:pt modelId="{F54167C0-3AFC-4F14-8BB6-8EDC15A0B059}" type="sibTrans" cxnId="{1D50B9F5-73FA-43A4-A4E7-D95E59307FCB}">
      <dgm:prSet/>
      <dgm:spPr/>
      <dgm:t>
        <a:bodyPr/>
        <a:lstStyle/>
        <a:p>
          <a:endParaRPr lang="en-US"/>
        </a:p>
      </dgm:t>
    </dgm:pt>
    <dgm:pt modelId="{2AB869B5-93B2-4E62-819F-A27FAB38EE4E}">
      <dgm:prSet custT="1"/>
      <dgm:spPr/>
      <dgm:t>
        <a:bodyPr/>
        <a:lstStyle/>
        <a:p>
          <a:r>
            <a:rPr lang="en-US" sz="2800" dirty="0"/>
            <a:t>School Work Experience Programs (SWEPS)</a:t>
          </a:r>
        </a:p>
      </dgm:t>
    </dgm:pt>
    <dgm:pt modelId="{D6324E34-DCC5-4A7F-9847-43353191D057}" type="parTrans" cxnId="{DCDDDAF8-FCBC-401D-BAFE-2CD0431530E7}">
      <dgm:prSet/>
      <dgm:spPr/>
      <dgm:t>
        <a:bodyPr/>
        <a:lstStyle/>
        <a:p>
          <a:endParaRPr lang="en-US"/>
        </a:p>
      </dgm:t>
    </dgm:pt>
    <dgm:pt modelId="{6A4A2BBB-A2DD-437C-A941-C9C8504611FE}" type="sibTrans" cxnId="{DCDDDAF8-FCBC-401D-BAFE-2CD0431530E7}">
      <dgm:prSet/>
      <dgm:spPr/>
      <dgm:t>
        <a:bodyPr/>
        <a:lstStyle/>
        <a:p>
          <a:endParaRPr lang="en-US"/>
        </a:p>
      </dgm:t>
    </dgm:pt>
    <dgm:pt modelId="{588C5F92-B53F-4D9C-8DD4-19829D261BE4}">
      <dgm:prSet custT="1"/>
      <dgm:spPr/>
      <dgm:t>
        <a:bodyPr/>
        <a:lstStyle/>
        <a:p>
          <a:r>
            <a:rPr lang="en-US" sz="2800" dirty="0"/>
            <a:t>Business Certificate Holders</a:t>
          </a:r>
        </a:p>
      </dgm:t>
    </dgm:pt>
    <dgm:pt modelId="{D66C4642-0CE5-499F-A038-D1E91BD24315}" type="parTrans" cxnId="{96B4EB75-1BDC-4C06-A1D9-3AEE9BD041BB}">
      <dgm:prSet/>
      <dgm:spPr/>
      <dgm:t>
        <a:bodyPr/>
        <a:lstStyle/>
        <a:p>
          <a:endParaRPr lang="en-US"/>
        </a:p>
      </dgm:t>
    </dgm:pt>
    <dgm:pt modelId="{837F5F34-00AA-424B-8DA4-0B315E595DF8}" type="sibTrans" cxnId="{96B4EB75-1BDC-4C06-A1D9-3AEE9BD041BB}">
      <dgm:prSet/>
      <dgm:spPr/>
      <dgm:t>
        <a:bodyPr/>
        <a:lstStyle/>
        <a:p>
          <a:endParaRPr lang="en-US"/>
        </a:p>
      </dgm:t>
    </dgm:pt>
    <dgm:pt modelId="{549F979A-CEA2-4846-B9BD-361185888DDE}" type="pres">
      <dgm:prSet presAssocID="{7D7FCE4D-DBA3-4818-BEC0-8B2376575FBE}" presName="root" presStyleCnt="0">
        <dgm:presLayoutVars>
          <dgm:dir/>
          <dgm:resizeHandles val="exact"/>
        </dgm:presLayoutVars>
      </dgm:prSet>
      <dgm:spPr/>
    </dgm:pt>
    <dgm:pt modelId="{0341AE85-7CF5-417A-9E24-6E3B5394C632}" type="pres">
      <dgm:prSet presAssocID="{7D7FCE4D-DBA3-4818-BEC0-8B2376575FBE}" presName="container" presStyleCnt="0">
        <dgm:presLayoutVars>
          <dgm:dir/>
          <dgm:resizeHandles val="exact"/>
        </dgm:presLayoutVars>
      </dgm:prSet>
      <dgm:spPr/>
    </dgm:pt>
    <dgm:pt modelId="{BD2234EC-134E-472E-B858-7E5D053A2367}" type="pres">
      <dgm:prSet presAssocID="{2B1DD188-BFBF-4410-A24F-590F63963640}" presName="compNode" presStyleCnt="0"/>
      <dgm:spPr/>
    </dgm:pt>
    <dgm:pt modelId="{EA9AECD0-2308-4966-9E01-880E0135ECBE}" type="pres">
      <dgm:prSet presAssocID="{2B1DD188-BFBF-4410-A24F-590F63963640}" presName="iconBgRect" presStyleLbl="bgShp" presStyleIdx="0" presStyleCnt="4"/>
      <dgm:spPr/>
    </dgm:pt>
    <dgm:pt modelId="{1D66E47C-57C7-4B69-AAF6-47335944047A}" type="pres">
      <dgm:prSet presAssocID="{2B1DD188-BFBF-4410-A24F-590F6396364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20685F30-A097-426E-9BA8-52073640615A}" type="pres">
      <dgm:prSet presAssocID="{2B1DD188-BFBF-4410-A24F-590F63963640}" presName="spaceRect" presStyleCnt="0"/>
      <dgm:spPr/>
    </dgm:pt>
    <dgm:pt modelId="{D82CB3C0-9C80-4478-B623-CC95A094D34F}" type="pres">
      <dgm:prSet presAssocID="{2B1DD188-BFBF-4410-A24F-590F63963640}" presName="textRect" presStyleLbl="revTx" presStyleIdx="0" presStyleCnt="4">
        <dgm:presLayoutVars>
          <dgm:chMax val="1"/>
          <dgm:chPref val="1"/>
        </dgm:presLayoutVars>
      </dgm:prSet>
      <dgm:spPr/>
    </dgm:pt>
    <dgm:pt modelId="{B40A8708-D296-4797-8A82-260BB53556F0}" type="pres">
      <dgm:prSet presAssocID="{F94DFC76-11DF-4F35-8C18-899D3076124D}" presName="sibTrans" presStyleLbl="sibTrans2D1" presStyleIdx="0" presStyleCnt="0"/>
      <dgm:spPr/>
    </dgm:pt>
    <dgm:pt modelId="{B350A5F9-DD32-46B0-907E-F23DD6C9B970}" type="pres">
      <dgm:prSet presAssocID="{6A114DA1-9C26-43C0-8FA7-46F519FF2909}" presName="compNode" presStyleCnt="0"/>
      <dgm:spPr/>
    </dgm:pt>
    <dgm:pt modelId="{39A9C481-C7B2-4750-BF94-713526A160F7}" type="pres">
      <dgm:prSet presAssocID="{6A114DA1-9C26-43C0-8FA7-46F519FF2909}" presName="iconBgRect" presStyleLbl="bgShp" presStyleIdx="1" presStyleCnt="4"/>
      <dgm:spPr/>
    </dgm:pt>
    <dgm:pt modelId="{9C3902D1-AEF2-467F-8B9B-4F49D99813F6}" type="pres">
      <dgm:prSet presAssocID="{6A114DA1-9C26-43C0-8FA7-46F519FF290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BB8D230-5DF2-4628-BCAC-2EFD60355867}" type="pres">
      <dgm:prSet presAssocID="{6A114DA1-9C26-43C0-8FA7-46F519FF2909}" presName="spaceRect" presStyleCnt="0"/>
      <dgm:spPr/>
    </dgm:pt>
    <dgm:pt modelId="{BB42543B-DCDD-4276-B913-1BEA8F1D2F44}" type="pres">
      <dgm:prSet presAssocID="{6A114DA1-9C26-43C0-8FA7-46F519FF2909}" presName="textRect" presStyleLbl="revTx" presStyleIdx="1" presStyleCnt="4">
        <dgm:presLayoutVars>
          <dgm:chMax val="1"/>
          <dgm:chPref val="1"/>
        </dgm:presLayoutVars>
      </dgm:prSet>
      <dgm:spPr/>
    </dgm:pt>
    <dgm:pt modelId="{C8E51ED3-854E-4402-BEA1-785B4EB8EF6B}" type="pres">
      <dgm:prSet presAssocID="{F54167C0-3AFC-4F14-8BB6-8EDC15A0B059}" presName="sibTrans" presStyleLbl="sibTrans2D1" presStyleIdx="0" presStyleCnt="0"/>
      <dgm:spPr/>
    </dgm:pt>
    <dgm:pt modelId="{9DF28050-61D8-4B1F-BA68-792A9B21D098}" type="pres">
      <dgm:prSet presAssocID="{2AB869B5-93B2-4E62-819F-A27FAB38EE4E}" presName="compNode" presStyleCnt="0"/>
      <dgm:spPr/>
    </dgm:pt>
    <dgm:pt modelId="{4F85ACCE-3C01-4171-86B2-6ACD52D65E73}" type="pres">
      <dgm:prSet presAssocID="{2AB869B5-93B2-4E62-819F-A27FAB38EE4E}" presName="iconBgRect" presStyleLbl="bgShp" presStyleIdx="2" presStyleCnt="4"/>
      <dgm:spPr/>
    </dgm:pt>
    <dgm:pt modelId="{C3F00EF4-69BF-4C06-A030-D4A1258EAC4F}" type="pres">
      <dgm:prSet presAssocID="{2AB869B5-93B2-4E62-819F-A27FAB38EE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FA8E06C-517F-44E6-B117-F2B7ACA50863}" type="pres">
      <dgm:prSet presAssocID="{2AB869B5-93B2-4E62-819F-A27FAB38EE4E}" presName="spaceRect" presStyleCnt="0"/>
      <dgm:spPr/>
    </dgm:pt>
    <dgm:pt modelId="{7AF005B9-C537-4AB5-8EFD-7AAA3A7C2304}" type="pres">
      <dgm:prSet presAssocID="{2AB869B5-93B2-4E62-819F-A27FAB38EE4E}" presName="textRect" presStyleLbl="revTx" presStyleIdx="2" presStyleCnt="4">
        <dgm:presLayoutVars>
          <dgm:chMax val="1"/>
          <dgm:chPref val="1"/>
        </dgm:presLayoutVars>
      </dgm:prSet>
      <dgm:spPr/>
    </dgm:pt>
    <dgm:pt modelId="{DEB0064E-C227-4C45-8704-E28C7A9DB1D4}" type="pres">
      <dgm:prSet presAssocID="{6A4A2BBB-A2DD-437C-A941-C9C8504611FE}" presName="sibTrans" presStyleLbl="sibTrans2D1" presStyleIdx="0" presStyleCnt="0"/>
      <dgm:spPr/>
    </dgm:pt>
    <dgm:pt modelId="{A9CC4EE2-C2F0-4B0D-BBA8-D5D672B0FB0D}" type="pres">
      <dgm:prSet presAssocID="{588C5F92-B53F-4D9C-8DD4-19829D261BE4}" presName="compNode" presStyleCnt="0"/>
      <dgm:spPr/>
    </dgm:pt>
    <dgm:pt modelId="{F5CC78FC-2FB0-428F-8342-33DB911E14E7}" type="pres">
      <dgm:prSet presAssocID="{588C5F92-B53F-4D9C-8DD4-19829D261BE4}" presName="iconBgRect" presStyleLbl="bgShp" presStyleIdx="3" presStyleCnt="4"/>
      <dgm:spPr/>
    </dgm:pt>
    <dgm:pt modelId="{08C4FCBB-1085-456C-AE0B-4CC21577BE54}" type="pres">
      <dgm:prSet presAssocID="{588C5F92-B53F-4D9C-8DD4-19829D261B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5EDC660E-3D1C-4BC9-9E7B-4B2DC8EDCB19}" type="pres">
      <dgm:prSet presAssocID="{588C5F92-B53F-4D9C-8DD4-19829D261BE4}" presName="spaceRect" presStyleCnt="0"/>
      <dgm:spPr/>
    </dgm:pt>
    <dgm:pt modelId="{DAF80E57-A5F8-4098-B41E-38CABDA1D786}" type="pres">
      <dgm:prSet presAssocID="{588C5F92-B53F-4D9C-8DD4-19829D261BE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C532D09-6CB8-4B48-BF7F-BB28579EBEBB}" type="presOf" srcId="{F94DFC76-11DF-4F35-8C18-899D3076124D}" destId="{B40A8708-D296-4797-8A82-260BB53556F0}" srcOrd="0" destOrd="0" presId="urn:microsoft.com/office/officeart/2018/2/layout/IconCircleList"/>
    <dgm:cxn modelId="{CA0A731D-8347-464A-9303-845BFA668B58}" srcId="{7D7FCE4D-DBA3-4818-BEC0-8B2376575FBE}" destId="{2B1DD188-BFBF-4410-A24F-590F63963640}" srcOrd="0" destOrd="0" parTransId="{90714EAA-D013-49BB-A493-40AE99383366}" sibTransId="{F94DFC76-11DF-4F35-8C18-899D3076124D}"/>
    <dgm:cxn modelId="{45B5412E-64F8-408F-B028-A88925855D66}" type="presOf" srcId="{2B1DD188-BFBF-4410-A24F-590F63963640}" destId="{D82CB3C0-9C80-4478-B623-CC95A094D34F}" srcOrd="0" destOrd="0" presId="urn:microsoft.com/office/officeart/2018/2/layout/IconCircleList"/>
    <dgm:cxn modelId="{D1B88332-4662-47B1-9DEA-4EDE3AEFF5A1}" type="presOf" srcId="{7D7FCE4D-DBA3-4818-BEC0-8B2376575FBE}" destId="{549F979A-CEA2-4846-B9BD-361185888DDE}" srcOrd="0" destOrd="0" presId="urn:microsoft.com/office/officeart/2018/2/layout/IconCircleList"/>
    <dgm:cxn modelId="{0086E035-DFE0-4D18-9E8C-16FCDA7649D3}" type="presOf" srcId="{588C5F92-B53F-4D9C-8DD4-19829D261BE4}" destId="{DAF80E57-A5F8-4098-B41E-38CABDA1D786}" srcOrd="0" destOrd="0" presId="urn:microsoft.com/office/officeart/2018/2/layout/IconCircleList"/>
    <dgm:cxn modelId="{96B4EB75-1BDC-4C06-A1D9-3AEE9BD041BB}" srcId="{7D7FCE4D-DBA3-4818-BEC0-8B2376575FBE}" destId="{588C5F92-B53F-4D9C-8DD4-19829D261BE4}" srcOrd="3" destOrd="0" parTransId="{D66C4642-0CE5-499F-A038-D1E91BD24315}" sibTransId="{837F5F34-00AA-424B-8DA4-0B315E595DF8}"/>
    <dgm:cxn modelId="{963051AD-3D81-42F7-B241-116F6418A1FE}" type="presOf" srcId="{F54167C0-3AFC-4F14-8BB6-8EDC15A0B059}" destId="{C8E51ED3-854E-4402-BEA1-785B4EB8EF6B}" srcOrd="0" destOrd="0" presId="urn:microsoft.com/office/officeart/2018/2/layout/IconCircleList"/>
    <dgm:cxn modelId="{DEAAC1C3-B6CB-427D-BD4D-75E4480D6A89}" type="presOf" srcId="{6A4A2BBB-A2DD-437C-A941-C9C8504611FE}" destId="{DEB0064E-C227-4C45-8704-E28C7A9DB1D4}" srcOrd="0" destOrd="0" presId="urn:microsoft.com/office/officeart/2018/2/layout/IconCircleList"/>
    <dgm:cxn modelId="{D29605D0-E472-4D4D-8122-6E2AC3B3961C}" type="presOf" srcId="{6A114DA1-9C26-43C0-8FA7-46F519FF2909}" destId="{BB42543B-DCDD-4276-B913-1BEA8F1D2F44}" srcOrd="0" destOrd="0" presId="urn:microsoft.com/office/officeart/2018/2/layout/IconCircleList"/>
    <dgm:cxn modelId="{A92C8BE1-A9E7-4A15-899B-B1D7A3B37023}" type="presOf" srcId="{2AB869B5-93B2-4E62-819F-A27FAB38EE4E}" destId="{7AF005B9-C537-4AB5-8EFD-7AAA3A7C2304}" srcOrd="0" destOrd="0" presId="urn:microsoft.com/office/officeart/2018/2/layout/IconCircleList"/>
    <dgm:cxn modelId="{1D50B9F5-73FA-43A4-A4E7-D95E59307FCB}" srcId="{7D7FCE4D-DBA3-4818-BEC0-8B2376575FBE}" destId="{6A114DA1-9C26-43C0-8FA7-46F519FF2909}" srcOrd="1" destOrd="0" parTransId="{C04276FE-B6E5-4BF0-9796-6AB9C8E44F2B}" sibTransId="{F54167C0-3AFC-4F14-8BB6-8EDC15A0B059}"/>
    <dgm:cxn modelId="{DCDDDAF8-FCBC-401D-BAFE-2CD0431530E7}" srcId="{7D7FCE4D-DBA3-4818-BEC0-8B2376575FBE}" destId="{2AB869B5-93B2-4E62-819F-A27FAB38EE4E}" srcOrd="2" destOrd="0" parTransId="{D6324E34-DCC5-4A7F-9847-43353191D057}" sibTransId="{6A4A2BBB-A2DD-437C-A941-C9C8504611FE}"/>
    <dgm:cxn modelId="{6CCF2F9B-7187-4279-A3DE-A4DA41670BF1}" type="presParOf" srcId="{549F979A-CEA2-4846-B9BD-361185888DDE}" destId="{0341AE85-7CF5-417A-9E24-6E3B5394C632}" srcOrd="0" destOrd="0" presId="urn:microsoft.com/office/officeart/2018/2/layout/IconCircleList"/>
    <dgm:cxn modelId="{3F62056C-4200-4618-8CC3-6801C3E363BD}" type="presParOf" srcId="{0341AE85-7CF5-417A-9E24-6E3B5394C632}" destId="{BD2234EC-134E-472E-B858-7E5D053A2367}" srcOrd="0" destOrd="0" presId="urn:microsoft.com/office/officeart/2018/2/layout/IconCircleList"/>
    <dgm:cxn modelId="{F9977226-139B-4AA8-B274-10382670E883}" type="presParOf" srcId="{BD2234EC-134E-472E-B858-7E5D053A2367}" destId="{EA9AECD0-2308-4966-9E01-880E0135ECBE}" srcOrd="0" destOrd="0" presId="urn:microsoft.com/office/officeart/2018/2/layout/IconCircleList"/>
    <dgm:cxn modelId="{2C582D04-4778-4F9D-A2F7-A900D5583119}" type="presParOf" srcId="{BD2234EC-134E-472E-B858-7E5D053A2367}" destId="{1D66E47C-57C7-4B69-AAF6-47335944047A}" srcOrd="1" destOrd="0" presId="urn:microsoft.com/office/officeart/2018/2/layout/IconCircleList"/>
    <dgm:cxn modelId="{BE911497-1843-4B08-AAA3-F47FEE4DC779}" type="presParOf" srcId="{BD2234EC-134E-472E-B858-7E5D053A2367}" destId="{20685F30-A097-426E-9BA8-52073640615A}" srcOrd="2" destOrd="0" presId="urn:microsoft.com/office/officeart/2018/2/layout/IconCircleList"/>
    <dgm:cxn modelId="{3D23797A-9641-4F60-9241-727A80B7DE91}" type="presParOf" srcId="{BD2234EC-134E-472E-B858-7E5D053A2367}" destId="{D82CB3C0-9C80-4478-B623-CC95A094D34F}" srcOrd="3" destOrd="0" presId="urn:microsoft.com/office/officeart/2018/2/layout/IconCircleList"/>
    <dgm:cxn modelId="{4646500B-2F36-41D2-813A-58288541B108}" type="presParOf" srcId="{0341AE85-7CF5-417A-9E24-6E3B5394C632}" destId="{B40A8708-D296-4797-8A82-260BB53556F0}" srcOrd="1" destOrd="0" presId="urn:microsoft.com/office/officeart/2018/2/layout/IconCircleList"/>
    <dgm:cxn modelId="{AEE4C6E0-B8D6-4DAA-AC24-978A90506E6B}" type="presParOf" srcId="{0341AE85-7CF5-417A-9E24-6E3B5394C632}" destId="{B350A5F9-DD32-46B0-907E-F23DD6C9B970}" srcOrd="2" destOrd="0" presId="urn:microsoft.com/office/officeart/2018/2/layout/IconCircleList"/>
    <dgm:cxn modelId="{FB7F88DA-5717-40FF-BB8C-AAA9A5D924AD}" type="presParOf" srcId="{B350A5F9-DD32-46B0-907E-F23DD6C9B970}" destId="{39A9C481-C7B2-4750-BF94-713526A160F7}" srcOrd="0" destOrd="0" presId="urn:microsoft.com/office/officeart/2018/2/layout/IconCircleList"/>
    <dgm:cxn modelId="{9BC66717-7B6F-4820-95A4-6D6BBA583CD4}" type="presParOf" srcId="{B350A5F9-DD32-46B0-907E-F23DD6C9B970}" destId="{9C3902D1-AEF2-467F-8B9B-4F49D99813F6}" srcOrd="1" destOrd="0" presId="urn:microsoft.com/office/officeart/2018/2/layout/IconCircleList"/>
    <dgm:cxn modelId="{E7EB2865-8C57-45F6-8BCF-37B68CE70058}" type="presParOf" srcId="{B350A5F9-DD32-46B0-907E-F23DD6C9B970}" destId="{0BB8D230-5DF2-4628-BCAC-2EFD60355867}" srcOrd="2" destOrd="0" presId="urn:microsoft.com/office/officeart/2018/2/layout/IconCircleList"/>
    <dgm:cxn modelId="{3C8B2C5C-136F-4D71-AAB6-D953861C65AA}" type="presParOf" srcId="{B350A5F9-DD32-46B0-907E-F23DD6C9B970}" destId="{BB42543B-DCDD-4276-B913-1BEA8F1D2F44}" srcOrd="3" destOrd="0" presId="urn:microsoft.com/office/officeart/2018/2/layout/IconCircleList"/>
    <dgm:cxn modelId="{38448E36-4219-4F7A-9A61-92C2E8D31779}" type="presParOf" srcId="{0341AE85-7CF5-417A-9E24-6E3B5394C632}" destId="{C8E51ED3-854E-4402-BEA1-785B4EB8EF6B}" srcOrd="3" destOrd="0" presId="urn:microsoft.com/office/officeart/2018/2/layout/IconCircleList"/>
    <dgm:cxn modelId="{FBEDD790-F8A7-47C8-81D9-FF4DA7278BDD}" type="presParOf" srcId="{0341AE85-7CF5-417A-9E24-6E3B5394C632}" destId="{9DF28050-61D8-4B1F-BA68-792A9B21D098}" srcOrd="4" destOrd="0" presId="urn:microsoft.com/office/officeart/2018/2/layout/IconCircleList"/>
    <dgm:cxn modelId="{9B72CFA1-5E03-4675-BB65-AC87DEFCC362}" type="presParOf" srcId="{9DF28050-61D8-4B1F-BA68-792A9B21D098}" destId="{4F85ACCE-3C01-4171-86B2-6ACD52D65E73}" srcOrd="0" destOrd="0" presId="urn:microsoft.com/office/officeart/2018/2/layout/IconCircleList"/>
    <dgm:cxn modelId="{E1E5F48D-A692-4B50-8034-5AE79C794EC6}" type="presParOf" srcId="{9DF28050-61D8-4B1F-BA68-792A9B21D098}" destId="{C3F00EF4-69BF-4C06-A030-D4A1258EAC4F}" srcOrd="1" destOrd="0" presId="urn:microsoft.com/office/officeart/2018/2/layout/IconCircleList"/>
    <dgm:cxn modelId="{152D4F64-9F6C-499F-AF12-33C23EEB8642}" type="presParOf" srcId="{9DF28050-61D8-4B1F-BA68-792A9B21D098}" destId="{3FA8E06C-517F-44E6-B117-F2B7ACA50863}" srcOrd="2" destOrd="0" presId="urn:microsoft.com/office/officeart/2018/2/layout/IconCircleList"/>
    <dgm:cxn modelId="{F90DD602-6855-4426-877D-E391AF1838ED}" type="presParOf" srcId="{9DF28050-61D8-4B1F-BA68-792A9B21D098}" destId="{7AF005B9-C537-4AB5-8EFD-7AAA3A7C2304}" srcOrd="3" destOrd="0" presId="urn:microsoft.com/office/officeart/2018/2/layout/IconCircleList"/>
    <dgm:cxn modelId="{43E64EAF-0B30-4AF4-A765-55B9794B0C8B}" type="presParOf" srcId="{0341AE85-7CF5-417A-9E24-6E3B5394C632}" destId="{DEB0064E-C227-4C45-8704-E28C7A9DB1D4}" srcOrd="5" destOrd="0" presId="urn:microsoft.com/office/officeart/2018/2/layout/IconCircleList"/>
    <dgm:cxn modelId="{7A210265-34D6-40B3-B2F0-26CE2B38D5BB}" type="presParOf" srcId="{0341AE85-7CF5-417A-9E24-6E3B5394C632}" destId="{A9CC4EE2-C2F0-4B0D-BBA8-D5D672B0FB0D}" srcOrd="6" destOrd="0" presId="urn:microsoft.com/office/officeart/2018/2/layout/IconCircleList"/>
    <dgm:cxn modelId="{5C684418-5A4C-4BE0-A2AD-43DCEFE04F27}" type="presParOf" srcId="{A9CC4EE2-C2F0-4B0D-BBA8-D5D672B0FB0D}" destId="{F5CC78FC-2FB0-428F-8342-33DB911E14E7}" srcOrd="0" destOrd="0" presId="urn:microsoft.com/office/officeart/2018/2/layout/IconCircleList"/>
    <dgm:cxn modelId="{829E2DE1-B8C9-4D10-94A0-131A69C990CD}" type="presParOf" srcId="{A9CC4EE2-C2F0-4B0D-BBA8-D5D672B0FB0D}" destId="{08C4FCBB-1085-456C-AE0B-4CC21577BE54}" srcOrd="1" destOrd="0" presId="urn:microsoft.com/office/officeart/2018/2/layout/IconCircleList"/>
    <dgm:cxn modelId="{7B531A83-4029-43DD-963E-5941116A9958}" type="presParOf" srcId="{A9CC4EE2-C2F0-4B0D-BBA8-D5D672B0FB0D}" destId="{5EDC660E-3D1C-4BC9-9E7B-4B2DC8EDCB19}" srcOrd="2" destOrd="0" presId="urn:microsoft.com/office/officeart/2018/2/layout/IconCircleList"/>
    <dgm:cxn modelId="{E2A373C5-254E-4FE6-8675-6CA655B2ABB7}" type="presParOf" srcId="{A9CC4EE2-C2F0-4B0D-BBA8-D5D672B0FB0D}" destId="{DAF80E57-A5F8-4098-B41E-38CABDA1D78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A0E13F-B842-46E7-817E-0567A017FDA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0AC0BA-A2AA-40AA-BFCA-6A9DAA0D48A8}">
      <dgm:prSet custT="1"/>
      <dgm:spPr/>
      <dgm:t>
        <a:bodyPr/>
        <a:lstStyle/>
        <a:p>
          <a:r>
            <a:rPr lang="en-US" sz="2800" dirty="0"/>
            <a:t>Crossroads Inc. of Muscatine, IA (92)</a:t>
          </a:r>
        </a:p>
      </dgm:t>
    </dgm:pt>
    <dgm:pt modelId="{54DFBD73-6645-4C82-A8B0-927F316E45D8}" type="parTrans" cxnId="{0DEC1FBA-964E-46E4-A0ED-51CC92A3DEA6}">
      <dgm:prSet/>
      <dgm:spPr/>
      <dgm:t>
        <a:bodyPr/>
        <a:lstStyle/>
        <a:p>
          <a:endParaRPr lang="en-US"/>
        </a:p>
      </dgm:t>
    </dgm:pt>
    <dgm:pt modelId="{210F03BA-5799-4003-96D8-852BC8CB38F6}" type="sibTrans" cxnId="{0DEC1FBA-964E-46E4-A0ED-51CC92A3DEA6}">
      <dgm:prSet/>
      <dgm:spPr/>
      <dgm:t>
        <a:bodyPr/>
        <a:lstStyle/>
        <a:p>
          <a:endParaRPr lang="en-US"/>
        </a:p>
      </dgm:t>
    </dgm:pt>
    <dgm:pt modelId="{98CFC56C-658A-4627-A5CD-4935E9C380D2}">
      <dgm:prSet custT="1"/>
      <dgm:spPr/>
      <dgm:t>
        <a:bodyPr/>
        <a:lstStyle/>
        <a:p>
          <a:r>
            <a:rPr lang="en-US" sz="2800" dirty="0"/>
            <a:t>The ARC (2,094)*</a:t>
          </a:r>
        </a:p>
      </dgm:t>
    </dgm:pt>
    <dgm:pt modelId="{7809BE30-5B34-455B-B867-DA128B6D5BB5}" type="parTrans" cxnId="{4C842D15-5D80-4473-83F3-754C7B5BC192}">
      <dgm:prSet/>
      <dgm:spPr/>
      <dgm:t>
        <a:bodyPr/>
        <a:lstStyle/>
        <a:p>
          <a:endParaRPr lang="en-US"/>
        </a:p>
      </dgm:t>
    </dgm:pt>
    <dgm:pt modelId="{A6EF53C1-8C8D-4390-B8B6-E166237EC57E}" type="sibTrans" cxnId="{4C842D15-5D80-4473-83F3-754C7B5BC192}">
      <dgm:prSet/>
      <dgm:spPr/>
      <dgm:t>
        <a:bodyPr/>
        <a:lstStyle/>
        <a:p>
          <a:endParaRPr lang="en-US"/>
        </a:p>
      </dgm:t>
    </dgm:pt>
    <dgm:pt modelId="{D89534F2-A2EA-4522-AFE8-97BDAF328300}">
      <dgm:prSet custT="1"/>
      <dgm:spPr/>
      <dgm:t>
        <a:bodyPr/>
        <a:lstStyle/>
        <a:p>
          <a:r>
            <a:rPr lang="en-US" sz="2800" dirty="0"/>
            <a:t>Goodwill Industries (3,718)*</a:t>
          </a:r>
        </a:p>
      </dgm:t>
    </dgm:pt>
    <dgm:pt modelId="{70600A4A-22DE-4E1C-AB7D-CB2DD5CA28ED}" type="parTrans" cxnId="{E56E9C9C-3930-4573-8D80-293E9BC72D18}">
      <dgm:prSet/>
      <dgm:spPr/>
      <dgm:t>
        <a:bodyPr/>
        <a:lstStyle/>
        <a:p>
          <a:endParaRPr lang="en-US"/>
        </a:p>
      </dgm:t>
    </dgm:pt>
    <dgm:pt modelId="{DC75B869-0BD0-4B81-A160-E5D28CD49B7B}" type="sibTrans" cxnId="{E56E9C9C-3930-4573-8D80-293E9BC72D18}">
      <dgm:prSet/>
      <dgm:spPr/>
      <dgm:t>
        <a:bodyPr/>
        <a:lstStyle/>
        <a:p>
          <a:endParaRPr lang="en-US"/>
        </a:p>
      </dgm:t>
    </dgm:pt>
    <dgm:pt modelId="{64A998F3-3AAD-4954-83CE-AE8B88054DD1}" type="pres">
      <dgm:prSet presAssocID="{0DA0E13F-B842-46E7-817E-0567A017FDA6}" presName="vert0" presStyleCnt="0">
        <dgm:presLayoutVars>
          <dgm:dir/>
          <dgm:animOne val="branch"/>
          <dgm:animLvl val="lvl"/>
        </dgm:presLayoutVars>
      </dgm:prSet>
      <dgm:spPr/>
    </dgm:pt>
    <dgm:pt modelId="{49A7286D-E642-405B-B757-A31222F33A3F}" type="pres">
      <dgm:prSet presAssocID="{160AC0BA-A2AA-40AA-BFCA-6A9DAA0D48A8}" presName="thickLine" presStyleLbl="alignNode1" presStyleIdx="0" presStyleCnt="3"/>
      <dgm:spPr/>
    </dgm:pt>
    <dgm:pt modelId="{DF861D15-80F4-4CEC-859F-1B1B51B073E6}" type="pres">
      <dgm:prSet presAssocID="{160AC0BA-A2AA-40AA-BFCA-6A9DAA0D48A8}" presName="horz1" presStyleCnt="0"/>
      <dgm:spPr/>
    </dgm:pt>
    <dgm:pt modelId="{40EEC9A8-FF66-4E8D-BDE8-6A8A1D70A71B}" type="pres">
      <dgm:prSet presAssocID="{160AC0BA-A2AA-40AA-BFCA-6A9DAA0D48A8}" presName="tx1" presStyleLbl="revTx" presStyleIdx="0" presStyleCnt="3"/>
      <dgm:spPr/>
    </dgm:pt>
    <dgm:pt modelId="{3075EEC4-7D0C-4170-8DCE-DABA6642A431}" type="pres">
      <dgm:prSet presAssocID="{160AC0BA-A2AA-40AA-BFCA-6A9DAA0D48A8}" presName="vert1" presStyleCnt="0"/>
      <dgm:spPr/>
    </dgm:pt>
    <dgm:pt modelId="{DE050313-927B-4647-8CFC-570D33C50773}" type="pres">
      <dgm:prSet presAssocID="{98CFC56C-658A-4627-A5CD-4935E9C380D2}" presName="thickLine" presStyleLbl="alignNode1" presStyleIdx="1" presStyleCnt="3"/>
      <dgm:spPr/>
    </dgm:pt>
    <dgm:pt modelId="{3350D2C6-7236-4386-A29D-2BB7AF057EAC}" type="pres">
      <dgm:prSet presAssocID="{98CFC56C-658A-4627-A5CD-4935E9C380D2}" presName="horz1" presStyleCnt="0"/>
      <dgm:spPr/>
    </dgm:pt>
    <dgm:pt modelId="{86F03EC0-D413-41FE-8366-E733BE6BECDB}" type="pres">
      <dgm:prSet presAssocID="{98CFC56C-658A-4627-A5CD-4935E9C380D2}" presName="tx1" presStyleLbl="revTx" presStyleIdx="1" presStyleCnt="3"/>
      <dgm:spPr/>
    </dgm:pt>
    <dgm:pt modelId="{78FD4FF9-0799-4799-9267-10CFA985D4DF}" type="pres">
      <dgm:prSet presAssocID="{98CFC56C-658A-4627-A5CD-4935E9C380D2}" presName="vert1" presStyleCnt="0"/>
      <dgm:spPr/>
    </dgm:pt>
    <dgm:pt modelId="{1E6F98B4-15F5-4410-B76E-92DBD7A91860}" type="pres">
      <dgm:prSet presAssocID="{D89534F2-A2EA-4522-AFE8-97BDAF328300}" presName="thickLine" presStyleLbl="alignNode1" presStyleIdx="2" presStyleCnt="3"/>
      <dgm:spPr/>
    </dgm:pt>
    <dgm:pt modelId="{ADA91378-B6FE-43CD-B15F-DA8821F80900}" type="pres">
      <dgm:prSet presAssocID="{D89534F2-A2EA-4522-AFE8-97BDAF328300}" presName="horz1" presStyleCnt="0"/>
      <dgm:spPr/>
    </dgm:pt>
    <dgm:pt modelId="{657F527E-CEDA-4321-B8BE-4BB2A51DA0E7}" type="pres">
      <dgm:prSet presAssocID="{D89534F2-A2EA-4522-AFE8-97BDAF328300}" presName="tx1" presStyleLbl="revTx" presStyleIdx="2" presStyleCnt="3"/>
      <dgm:spPr/>
    </dgm:pt>
    <dgm:pt modelId="{C0574FDC-85E0-4E97-B33D-D93A6F652912}" type="pres">
      <dgm:prSet presAssocID="{D89534F2-A2EA-4522-AFE8-97BDAF328300}" presName="vert1" presStyleCnt="0"/>
      <dgm:spPr/>
    </dgm:pt>
  </dgm:ptLst>
  <dgm:cxnLst>
    <dgm:cxn modelId="{EEB33701-E9BC-4F4E-A67B-0B25EAE81743}" type="presOf" srcId="{98CFC56C-658A-4627-A5CD-4935E9C380D2}" destId="{86F03EC0-D413-41FE-8366-E733BE6BECDB}" srcOrd="0" destOrd="0" presId="urn:microsoft.com/office/officeart/2008/layout/LinedList"/>
    <dgm:cxn modelId="{99938B13-1959-44C9-9C06-095C67AB9D3E}" type="presOf" srcId="{D89534F2-A2EA-4522-AFE8-97BDAF328300}" destId="{657F527E-CEDA-4321-B8BE-4BB2A51DA0E7}" srcOrd="0" destOrd="0" presId="urn:microsoft.com/office/officeart/2008/layout/LinedList"/>
    <dgm:cxn modelId="{4C842D15-5D80-4473-83F3-754C7B5BC192}" srcId="{0DA0E13F-B842-46E7-817E-0567A017FDA6}" destId="{98CFC56C-658A-4627-A5CD-4935E9C380D2}" srcOrd="1" destOrd="0" parTransId="{7809BE30-5B34-455B-B867-DA128B6D5BB5}" sibTransId="{A6EF53C1-8C8D-4390-B8B6-E166237EC57E}"/>
    <dgm:cxn modelId="{9C9D346B-FFA6-4A1F-B71E-0499E168850F}" type="presOf" srcId="{0DA0E13F-B842-46E7-817E-0567A017FDA6}" destId="{64A998F3-3AAD-4954-83CE-AE8B88054DD1}" srcOrd="0" destOrd="0" presId="urn:microsoft.com/office/officeart/2008/layout/LinedList"/>
    <dgm:cxn modelId="{E56E9C9C-3930-4573-8D80-293E9BC72D18}" srcId="{0DA0E13F-B842-46E7-817E-0567A017FDA6}" destId="{D89534F2-A2EA-4522-AFE8-97BDAF328300}" srcOrd="2" destOrd="0" parTransId="{70600A4A-22DE-4E1C-AB7D-CB2DD5CA28ED}" sibTransId="{DC75B869-0BD0-4B81-A160-E5D28CD49B7B}"/>
    <dgm:cxn modelId="{B0E96CB7-C7E2-4AB8-8043-39D9AD410C81}" type="presOf" srcId="{160AC0BA-A2AA-40AA-BFCA-6A9DAA0D48A8}" destId="{40EEC9A8-FF66-4E8D-BDE8-6A8A1D70A71B}" srcOrd="0" destOrd="0" presId="urn:microsoft.com/office/officeart/2008/layout/LinedList"/>
    <dgm:cxn modelId="{0DEC1FBA-964E-46E4-A0ED-51CC92A3DEA6}" srcId="{0DA0E13F-B842-46E7-817E-0567A017FDA6}" destId="{160AC0BA-A2AA-40AA-BFCA-6A9DAA0D48A8}" srcOrd="0" destOrd="0" parTransId="{54DFBD73-6645-4C82-A8B0-927F316E45D8}" sibTransId="{210F03BA-5799-4003-96D8-852BC8CB38F6}"/>
    <dgm:cxn modelId="{6FDE2484-33C6-4CA3-8679-B4F19E65F836}" type="presParOf" srcId="{64A998F3-3AAD-4954-83CE-AE8B88054DD1}" destId="{49A7286D-E642-405B-B757-A31222F33A3F}" srcOrd="0" destOrd="0" presId="urn:microsoft.com/office/officeart/2008/layout/LinedList"/>
    <dgm:cxn modelId="{45C564BA-FDE5-43EE-A6B3-BE56047D831D}" type="presParOf" srcId="{64A998F3-3AAD-4954-83CE-AE8B88054DD1}" destId="{DF861D15-80F4-4CEC-859F-1B1B51B073E6}" srcOrd="1" destOrd="0" presId="urn:microsoft.com/office/officeart/2008/layout/LinedList"/>
    <dgm:cxn modelId="{F459F4BC-A9AF-4386-AFCD-7611BFE16EB7}" type="presParOf" srcId="{DF861D15-80F4-4CEC-859F-1B1B51B073E6}" destId="{40EEC9A8-FF66-4E8D-BDE8-6A8A1D70A71B}" srcOrd="0" destOrd="0" presId="urn:microsoft.com/office/officeart/2008/layout/LinedList"/>
    <dgm:cxn modelId="{F015DD7C-183D-4DC8-96D1-88DBB551D6A5}" type="presParOf" srcId="{DF861D15-80F4-4CEC-859F-1B1B51B073E6}" destId="{3075EEC4-7D0C-4170-8DCE-DABA6642A431}" srcOrd="1" destOrd="0" presId="urn:microsoft.com/office/officeart/2008/layout/LinedList"/>
    <dgm:cxn modelId="{BAF2B0E4-8146-44D6-9815-E140157FC46C}" type="presParOf" srcId="{64A998F3-3AAD-4954-83CE-AE8B88054DD1}" destId="{DE050313-927B-4647-8CFC-570D33C50773}" srcOrd="2" destOrd="0" presId="urn:microsoft.com/office/officeart/2008/layout/LinedList"/>
    <dgm:cxn modelId="{555B37E6-2334-4577-B8F3-B85EFA456AF4}" type="presParOf" srcId="{64A998F3-3AAD-4954-83CE-AE8B88054DD1}" destId="{3350D2C6-7236-4386-A29D-2BB7AF057EAC}" srcOrd="3" destOrd="0" presId="urn:microsoft.com/office/officeart/2008/layout/LinedList"/>
    <dgm:cxn modelId="{74E608F7-CA94-4B2D-83A9-17F4DCB5F86C}" type="presParOf" srcId="{3350D2C6-7236-4386-A29D-2BB7AF057EAC}" destId="{86F03EC0-D413-41FE-8366-E733BE6BECDB}" srcOrd="0" destOrd="0" presId="urn:microsoft.com/office/officeart/2008/layout/LinedList"/>
    <dgm:cxn modelId="{4C3AB9F5-9B8B-4630-B6F2-E0FF1D7CE8DA}" type="presParOf" srcId="{3350D2C6-7236-4386-A29D-2BB7AF057EAC}" destId="{78FD4FF9-0799-4799-9267-10CFA985D4DF}" srcOrd="1" destOrd="0" presId="urn:microsoft.com/office/officeart/2008/layout/LinedList"/>
    <dgm:cxn modelId="{EB2F07B6-1A05-4105-8F69-6C5DAB630E8C}" type="presParOf" srcId="{64A998F3-3AAD-4954-83CE-AE8B88054DD1}" destId="{1E6F98B4-15F5-4410-B76E-92DBD7A91860}" srcOrd="4" destOrd="0" presId="urn:microsoft.com/office/officeart/2008/layout/LinedList"/>
    <dgm:cxn modelId="{B873CE2A-3BA5-42BA-A323-4111F8ED765E}" type="presParOf" srcId="{64A998F3-3AAD-4954-83CE-AE8B88054DD1}" destId="{ADA91378-B6FE-43CD-B15F-DA8821F80900}" srcOrd="5" destOrd="0" presId="urn:microsoft.com/office/officeart/2008/layout/LinedList"/>
    <dgm:cxn modelId="{B42A0AA4-7EB4-4931-BB10-5EA875BAD397}" type="presParOf" srcId="{ADA91378-B6FE-43CD-B15F-DA8821F80900}" destId="{657F527E-CEDA-4321-B8BE-4BB2A51DA0E7}" srcOrd="0" destOrd="0" presId="urn:microsoft.com/office/officeart/2008/layout/LinedList"/>
    <dgm:cxn modelId="{4DAB431E-F668-4548-9756-6FA4744F0ADB}" type="presParOf" srcId="{ADA91378-B6FE-43CD-B15F-DA8821F80900}" destId="{C0574FDC-85E0-4E97-B33D-D93A6F6529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1DABC-48F4-4FD8-B698-7CAB4E649264}">
      <dsp:nvSpPr>
        <dsp:cNvPr id="0" name=""/>
        <dsp:cNvSpPr/>
      </dsp:nvSpPr>
      <dsp:spPr>
        <a:xfrm>
          <a:off x="0" y="4823"/>
          <a:ext cx="6865178" cy="189496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DD495-CCB3-4DD6-BE9A-54BB9A8CAF11}">
      <dsp:nvSpPr>
        <dsp:cNvPr id="0" name=""/>
        <dsp:cNvSpPr/>
      </dsp:nvSpPr>
      <dsp:spPr>
        <a:xfrm>
          <a:off x="573227" y="431190"/>
          <a:ext cx="1043251" cy="10422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9D26B-B6F2-4185-9EC9-E030906C04D2}">
      <dsp:nvSpPr>
        <dsp:cNvPr id="0" name=""/>
        <dsp:cNvSpPr/>
      </dsp:nvSpPr>
      <dsp:spPr>
        <a:xfrm>
          <a:off x="2189706" y="4823"/>
          <a:ext cx="4132282" cy="189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747" tIns="200747" rIns="200747" bIns="20074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Fair Labor of Standards Act of 1938 Section 14(c)</a:t>
          </a:r>
        </a:p>
      </dsp:txBody>
      <dsp:txXfrm>
        <a:off x="2189706" y="4823"/>
        <a:ext cx="4132282" cy="1896820"/>
      </dsp:txXfrm>
    </dsp:sp>
    <dsp:sp modelId="{D19A73C3-CF3F-4642-8C2B-162DF079AD32}">
      <dsp:nvSpPr>
        <dsp:cNvPr id="0" name=""/>
        <dsp:cNvSpPr/>
      </dsp:nvSpPr>
      <dsp:spPr>
        <a:xfrm>
          <a:off x="0" y="2251989"/>
          <a:ext cx="6865178" cy="189496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4CEFC-ADB2-479B-AD87-752B4751EDBD}">
      <dsp:nvSpPr>
        <dsp:cNvPr id="0" name=""/>
        <dsp:cNvSpPr/>
      </dsp:nvSpPr>
      <dsp:spPr>
        <a:xfrm>
          <a:off x="559978" y="2307301"/>
          <a:ext cx="1043251" cy="10422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ACF94-48A5-4AC5-AD42-DAC994BF49FC}">
      <dsp:nvSpPr>
        <dsp:cNvPr id="0" name=""/>
        <dsp:cNvSpPr/>
      </dsp:nvSpPr>
      <dsp:spPr>
        <a:xfrm>
          <a:off x="2117722" y="1859963"/>
          <a:ext cx="4132282" cy="1965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747" tIns="200747" rIns="200747" bIns="20074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“authorizes employers, after receiving a certificate from WHD, to pay wages that are less than the Federal minimum wage to workers who have disabilities for the work being performed.”</a:t>
          </a:r>
          <a:r>
            <a:rPr lang="en-US" sz="2400" kern="1200" baseline="30000" dirty="0"/>
            <a:t>1</a:t>
          </a:r>
          <a:endParaRPr lang="en-US" sz="2400" kern="1200" dirty="0"/>
        </a:p>
      </dsp:txBody>
      <dsp:txXfrm>
        <a:off x="2117722" y="1859963"/>
        <a:ext cx="4132282" cy="1965238"/>
      </dsp:txXfrm>
    </dsp:sp>
    <dsp:sp modelId="{DCAD78C7-97BA-4F77-93F5-5E1664556724}">
      <dsp:nvSpPr>
        <dsp:cNvPr id="0" name=""/>
        <dsp:cNvSpPr/>
      </dsp:nvSpPr>
      <dsp:spPr>
        <a:xfrm>
          <a:off x="0" y="4499155"/>
          <a:ext cx="6865178" cy="189496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4807A-1578-4808-AE65-F1E87A80C524}">
      <dsp:nvSpPr>
        <dsp:cNvPr id="0" name=""/>
        <dsp:cNvSpPr/>
      </dsp:nvSpPr>
      <dsp:spPr>
        <a:xfrm>
          <a:off x="573227" y="4925523"/>
          <a:ext cx="1043251" cy="10422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60DE-5328-4924-8D9F-E8E2675405F8}">
      <dsp:nvSpPr>
        <dsp:cNvPr id="0" name=""/>
        <dsp:cNvSpPr/>
      </dsp:nvSpPr>
      <dsp:spPr>
        <a:xfrm>
          <a:off x="2189706" y="4499155"/>
          <a:ext cx="4132282" cy="189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747" tIns="200747" rIns="200747" bIns="20074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Americans with Disabilities Act 1990</a:t>
          </a:r>
          <a:br>
            <a:rPr lang="en-US" sz="2400" kern="1200" dirty="0"/>
          </a:br>
          <a:r>
            <a:rPr lang="en-US" sz="2400" kern="1200" dirty="0"/>
            <a:t>Executive Order 13658 (2014) </a:t>
          </a:r>
          <a:br>
            <a:rPr lang="en-US" sz="2400" kern="1200" dirty="0"/>
          </a:br>
          <a:r>
            <a:rPr lang="en-US" sz="2400" kern="1200" dirty="0"/>
            <a:t>Workforce Innovation Opportunity Act (WIOA) (2014)</a:t>
          </a:r>
        </a:p>
      </dsp:txBody>
      <dsp:txXfrm>
        <a:off x="2189706" y="4499155"/>
        <a:ext cx="4132282" cy="1896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AECD0-2308-4966-9E01-880E0135ECBE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6E47C-57C7-4B69-AAF6-47335944047A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CB3C0-9C80-4478-B623-CC95A094D34F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Community Rehabilitation Programs (CRPS)</a:t>
          </a:r>
        </a:p>
      </dsp:txBody>
      <dsp:txXfrm>
        <a:off x="1834517" y="469890"/>
        <a:ext cx="3148942" cy="1335915"/>
      </dsp:txXfrm>
    </dsp:sp>
    <dsp:sp modelId="{39A9C481-C7B2-4750-BF94-713526A160F7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902D1-AEF2-467F-8B9B-4F49D99813F6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2543B-DCDD-4276-B913-1BEA8F1D2F44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Employers of Patient Workers</a:t>
          </a:r>
        </a:p>
      </dsp:txBody>
      <dsp:txXfrm>
        <a:off x="7154322" y="469890"/>
        <a:ext cx="3148942" cy="1335915"/>
      </dsp:txXfrm>
    </dsp:sp>
    <dsp:sp modelId="{4F85ACCE-3C01-4171-86B2-6ACD52D65E73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00EF4-69BF-4C06-A030-D4A1258EAC4F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005B9-C537-4AB5-8EFD-7AAA3A7C2304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School Work Experience Programs (SWEPS)</a:t>
          </a:r>
        </a:p>
      </dsp:txBody>
      <dsp:txXfrm>
        <a:off x="1834517" y="2545532"/>
        <a:ext cx="3148942" cy="1335915"/>
      </dsp:txXfrm>
    </dsp:sp>
    <dsp:sp modelId="{F5CC78FC-2FB0-428F-8342-33DB911E14E7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4FCBB-1085-456C-AE0B-4CC21577BE54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80E57-A5F8-4098-B41E-38CABDA1D786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Business Certificate Holders</a:t>
          </a:r>
        </a:p>
      </dsp:txBody>
      <dsp:txXfrm>
        <a:off x="7154322" y="2545532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7286D-E642-405B-B757-A31222F33A3F}">
      <dsp:nvSpPr>
        <dsp:cNvPr id="0" name=""/>
        <dsp:cNvSpPr/>
      </dsp:nvSpPr>
      <dsp:spPr>
        <a:xfrm>
          <a:off x="0" y="2110"/>
          <a:ext cx="61455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EC9A8-FF66-4E8D-BDE8-6A8A1D70A71B}">
      <dsp:nvSpPr>
        <dsp:cNvPr id="0" name=""/>
        <dsp:cNvSpPr/>
      </dsp:nvSpPr>
      <dsp:spPr>
        <a:xfrm>
          <a:off x="0" y="2110"/>
          <a:ext cx="6145530" cy="1439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Crossroads Inc. of Muscatine, IA (92)</a:t>
          </a:r>
        </a:p>
      </dsp:txBody>
      <dsp:txXfrm>
        <a:off x="0" y="2110"/>
        <a:ext cx="6145530" cy="1439359"/>
      </dsp:txXfrm>
    </dsp:sp>
    <dsp:sp modelId="{DE050313-927B-4647-8CFC-570D33C50773}">
      <dsp:nvSpPr>
        <dsp:cNvPr id="0" name=""/>
        <dsp:cNvSpPr/>
      </dsp:nvSpPr>
      <dsp:spPr>
        <a:xfrm>
          <a:off x="0" y="1441469"/>
          <a:ext cx="614553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03EC0-D413-41FE-8366-E733BE6BECDB}">
      <dsp:nvSpPr>
        <dsp:cNvPr id="0" name=""/>
        <dsp:cNvSpPr/>
      </dsp:nvSpPr>
      <dsp:spPr>
        <a:xfrm>
          <a:off x="0" y="1441469"/>
          <a:ext cx="6145530" cy="1439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ARC (2,094)*</a:t>
          </a:r>
        </a:p>
      </dsp:txBody>
      <dsp:txXfrm>
        <a:off x="0" y="1441469"/>
        <a:ext cx="6145530" cy="1439359"/>
      </dsp:txXfrm>
    </dsp:sp>
    <dsp:sp modelId="{1E6F98B4-15F5-4410-B76E-92DBD7A91860}">
      <dsp:nvSpPr>
        <dsp:cNvPr id="0" name=""/>
        <dsp:cNvSpPr/>
      </dsp:nvSpPr>
      <dsp:spPr>
        <a:xfrm>
          <a:off x="0" y="2880828"/>
          <a:ext cx="61455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F527E-CEDA-4321-B8BE-4BB2A51DA0E7}">
      <dsp:nvSpPr>
        <dsp:cNvPr id="0" name=""/>
        <dsp:cNvSpPr/>
      </dsp:nvSpPr>
      <dsp:spPr>
        <a:xfrm>
          <a:off x="0" y="2880828"/>
          <a:ext cx="6145530" cy="1439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Goodwill Industries (3,718)*</a:t>
          </a:r>
        </a:p>
      </dsp:txBody>
      <dsp:txXfrm>
        <a:off x="0" y="2880828"/>
        <a:ext cx="6145530" cy="1439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E8897-6C76-4C32-A031-F31ABFB84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9CDB8-0E8E-442A-8582-8C545C548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6EDA9-3B41-4997-A7C7-3D2C11B3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2D5-7356-4A27-B195-4848DDAB54A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8D310-B300-4183-83F4-BE3E62D4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AF4D-557B-4017-A627-06C8EDC7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3016-370D-4BCB-A10F-131930C0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060-F612-458F-A361-5F04C3AF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6730D-4D8E-4A37-9557-752BD6C21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C407E-F1F9-40FA-970D-1E87CD47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2D5-7356-4A27-B195-4848DDAB54A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6C617-40C6-4467-8728-ADBCC30B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2AF1-96C8-4CA8-BC19-FF2F6120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3016-370D-4BCB-A10F-131930C0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1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511D6-C007-4F8D-AD6B-9AB0BE4A1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65798-C7CC-4BF0-A751-610C54B7E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AB00B-F9E1-4C75-8B7A-AC29A8FA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2D5-7356-4A27-B195-4848DDAB54A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59DFB-7B8D-4094-9EF6-D07505A9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8B6B0-FCB9-4C69-80EA-83A8B398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3016-370D-4BCB-A10F-131930C0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1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C2D0-0B77-4C65-8372-C8D099957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0AF9E-928A-431F-94B6-E20685E65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003CC-9BF3-4F4F-BB78-D84B8B06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2D5-7356-4A27-B195-4848DDAB54A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F2DBE-BE81-420C-83DB-D0F912B4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1999A-47A7-44C9-8597-085F9931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3016-370D-4BCB-A10F-131930C0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9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A3D8-99A6-4E56-AAD5-C2AAFF34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934F8-D671-4E79-A330-42EA4C5F1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AA954-F281-48FF-8760-CAED1BB7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2D5-7356-4A27-B195-4848DDAB54A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8AA63-D39F-4C8E-A1C8-0A61C0E9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A72CB-A4CB-4713-8EA2-37075B3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3016-370D-4BCB-A10F-131930C0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19D0-5A34-46E6-BCD8-8C139E94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B1F17-4EA6-4332-961A-AA31CD35B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6EAA8-B9A6-40EA-9A68-A5FFAC202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C85-EB7B-4F0E-9BA1-E7F38331F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2D5-7356-4A27-B195-4848DDAB54A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91186-97B1-4FE2-AAD0-AA156E8C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89CD9-DEBE-4D39-8D12-A8520ABA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3016-370D-4BCB-A10F-131930C0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7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2084B-CCA7-4146-B342-A63011D7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D8DE7-8832-4B3C-8FBC-3D63130A2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5918E-F3A2-4E39-9898-61CE00939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FF880-F639-4B5A-A1F1-02B2F4E7A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7D4C7-8C2A-4880-B5BE-0DFAE05FC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D580F-2443-4D6D-BC3A-B41A871D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2D5-7356-4A27-B195-4848DDAB54A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26113-747C-4256-B9B4-CA68F9B5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445C9-0D8C-4310-819F-A25707B4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3016-370D-4BCB-A10F-131930C0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10E6-A23E-4EEF-B4B6-D5A63B9C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516BD-88A2-4592-ABB3-3051FA6F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2D5-7356-4A27-B195-4848DDAB54A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1CB1B-BEB7-4265-B979-23E12CC2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68C6A-9B63-4178-A198-CC814B9C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3016-370D-4BCB-A10F-131930C0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3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E4213-653C-4EBA-9CAF-F97413AC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2D5-7356-4A27-B195-4848DDAB54A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88D16-D3B9-4425-B61A-07EFC605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4987E-5D98-46D6-8C7F-410C2AD4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3016-370D-4BCB-A10F-131930C0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7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4620-E412-4413-96A0-9A1853492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C98C1-4382-4D88-A192-B39271AF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35FDA-21C2-4526-A6FE-DE326E83B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86A44-1F6B-46A6-A803-2C515137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2D5-7356-4A27-B195-4848DDAB54A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EA5EE-E0A4-44D9-99A2-438FAA70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1C3F3-58D9-49F2-A462-49141D4A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3016-370D-4BCB-A10F-131930C0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7DDB-7BCD-4A74-AA01-A57E7DF6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0755E-6D11-4F23-A508-37E3A24C1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5E3D8-42C9-4CF5-BAC3-95A9D933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144AA-BAA3-4876-851C-EAF824DF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C2D5-7356-4A27-B195-4848DDAB54A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97C0B-DAAF-4367-BF4F-75C0A07B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451B7-3669-4D19-AEAE-B6D4F0FA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3016-370D-4BCB-A10F-131930C0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8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C99D9-C734-45B3-8FE2-909F3C1B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67EFD-F431-4154-ACC8-2E9390A39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68CDA-0CB4-4444-AA0B-B32EFFF68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C2D5-7356-4A27-B195-4848DDAB54A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84BF8-0299-4E7E-B5C8-2E33FF5D7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2CEBF-50FE-43F8-B3E9-5DD7B6294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3016-370D-4BCB-A10F-131930C0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binedefforts.org/" TargetMode="External"/><Relationship Id="rId2" Type="http://schemas.openxmlformats.org/officeDocument/2006/relationships/hyperlink" Target="https://www.dol.gov/whd/workerswithdisabilities/about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56D89-7EB1-4C27-A353-335CE4D5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2"/>
                </a:solidFill>
              </a:rPr>
              <a:t>MEET US AT THE HORIZON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D3744-1CD9-4B1A-821D-8E529AF1F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7721" y="3810525"/>
            <a:ext cx="9144000" cy="572583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Diversity &amp; Disability Fellow Capstone Project</a:t>
            </a:r>
          </a:p>
          <a:p>
            <a:pPr algn="l"/>
            <a:r>
              <a:rPr lang="en-US" dirty="0"/>
              <a:t>By </a:t>
            </a:r>
            <a:r>
              <a:rPr lang="en-US" dirty="0" err="1"/>
              <a:t>Jorrell</a:t>
            </a:r>
            <a:r>
              <a:rPr lang="en-US" dirty="0"/>
              <a:t> Watkins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0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4DAE88-2657-4AF3-B670-720C5880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PRODUCTION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1BA37B-0627-4AB9-8C4E-864B963C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A52A6E1-1699-4017-896A-AC26FC0F1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32632"/>
              </p:ext>
            </p:extLst>
          </p:nvPr>
        </p:nvGraphicFramePr>
        <p:xfrm>
          <a:off x="927651" y="2504661"/>
          <a:ext cx="10426148" cy="3695700"/>
        </p:xfrm>
        <a:graphic>
          <a:graphicData uri="http://schemas.openxmlformats.org/drawingml/2006/table">
            <a:tbl>
              <a:tblPr/>
              <a:tblGrid>
                <a:gridCol w="4933254">
                  <a:extLst>
                    <a:ext uri="{9D8B030D-6E8A-4147-A177-3AD203B41FA5}">
                      <a16:colId xmlns:a16="http://schemas.microsoft.com/office/drawing/2014/main" val="2302087595"/>
                    </a:ext>
                  </a:extLst>
                </a:gridCol>
                <a:gridCol w="1543398">
                  <a:extLst>
                    <a:ext uri="{9D8B030D-6E8A-4147-A177-3AD203B41FA5}">
                      <a16:colId xmlns:a16="http://schemas.microsoft.com/office/drawing/2014/main" val="590388879"/>
                    </a:ext>
                  </a:extLst>
                </a:gridCol>
                <a:gridCol w="1124787">
                  <a:extLst>
                    <a:ext uri="{9D8B030D-6E8A-4147-A177-3AD203B41FA5}">
                      <a16:colId xmlns:a16="http://schemas.microsoft.com/office/drawing/2014/main" val="2524961794"/>
                    </a:ext>
                  </a:extLst>
                </a:gridCol>
                <a:gridCol w="1441475">
                  <a:extLst>
                    <a:ext uri="{9D8B030D-6E8A-4147-A177-3AD203B41FA5}">
                      <a16:colId xmlns:a16="http://schemas.microsoft.com/office/drawing/2014/main" val="3479616884"/>
                    </a:ext>
                  </a:extLst>
                </a:gridCol>
                <a:gridCol w="1383234">
                  <a:extLst>
                    <a:ext uri="{9D8B030D-6E8A-4147-A177-3AD203B41FA5}">
                      <a16:colId xmlns:a16="http://schemas.microsoft.com/office/drawing/2014/main" val="683541719"/>
                    </a:ext>
                  </a:extLst>
                </a:gridCol>
              </a:tblGrid>
              <a:tr h="7363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Question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Very Effective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Fairly Effective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Effective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106477"/>
                  </a:ext>
                </a:extLst>
              </a:tr>
              <a:tr h="14632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Effective was this play in increasing your knowledge about </a:t>
                      </a:r>
                      <a:b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people with disabilities and employment in the community?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744569"/>
                  </a:ext>
                </a:extLst>
              </a:tr>
              <a:tr h="736353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Highly Satisfied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Satisfied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Somewhat Satisfied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Satisfied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8318"/>
                  </a:ext>
                </a:extLst>
              </a:tr>
              <a:tr h="7363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is your overall level of satisfaction with this play?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794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04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6EF8-1B4D-4D00-B530-BEB7A877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3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PRODUCTION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FB6981-2E8B-4E39-82DF-4FAB7075E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069224"/>
              </p:ext>
            </p:extLst>
          </p:nvPr>
        </p:nvGraphicFramePr>
        <p:xfrm>
          <a:off x="838200" y="2123765"/>
          <a:ext cx="6322255" cy="405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8017B86-15D7-4604-9E11-E5ED45751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196392"/>
              </p:ext>
            </p:extLst>
          </p:nvPr>
        </p:nvGraphicFramePr>
        <p:xfrm>
          <a:off x="6848231" y="2123765"/>
          <a:ext cx="5151511" cy="405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D642F2-2E87-4EE4-9DF4-B92171C3D7DE}"/>
              </a:ext>
            </a:extLst>
          </p:cNvPr>
          <p:cNvSpPr txBox="1"/>
          <p:nvPr/>
        </p:nvSpPr>
        <p:spPr>
          <a:xfrm>
            <a:off x="838200" y="2378102"/>
            <a:ext cx="1851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92%</a:t>
            </a:r>
          </a:p>
          <a:p>
            <a:r>
              <a:rPr lang="en-US" sz="2400" dirty="0"/>
              <a:t>Very &amp; Somewhat</a:t>
            </a:r>
          </a:p>
          <a:p>
            <a:r>
              <a:rPr lang="en-US" sz="2400" dirty="0"/>
              <a:t>Effective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4E4E0-7771-47D5-A6BD-513B64AF0D74}"/>
              </a:ext>
            </a:extLst>
          </p:cNvPr>
          <p:cNvSpPr txBox="1"/>
          <p:nvPr/>
        </p:nvSpPr>
        <p:spPr>
          <a:xfrm>
            <a:off x="6384404" y="2348125"/>
            <a:ext cx="1351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95%</a:t>
            </a:r>
          </a:p>
          <a:p>
            <a:r>
              <a:rPr lang="en-US" sz="2400" dirty="0"/>
              <a:t>Very &amp; Satisfied</a:t>
            </a:r>
          </a:p>
        </p:txBody>
      </p:sp>
    </p:spTree>
    <p:extLst>
      <p:ext uri="{BB962C8B-B14F-4D97-AF65-F5344CB8AC3E}">
        <p14:creationId xmlns:p14="http://schemas.microsoft.com/office/powerpoint/2010/main" val="406560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ree actors on stage having a conversation. ">
            <a:extLst>
              <a:ext uri="{FF2B5EF4-FFF2-40B4-BE49-F238E27FC236}">
                <a16:creationId xmlns:a16="http://schemas.microsoft.com/office/drawing/2014/main" id="{2FC4F3F6-82FB-4BDE-847F-F18D766BF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0" b="457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F3FDB-3011-4436-983B-C470E0C5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PRODUCTION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72276-B5DA-4EEC-8A70-98CFF85AD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Comments from attendees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“I think the subject is a tough one - a lot of people are experiencing job loss under similar circumstances. Given the constraints of a play format, this was done very well.”</a:t>
            </a:r>
          </a:p>
          <a:p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“Having a good food source in a community is very important. [I’m] Always for the underdog in their fight against bias corporations.”</a:t>
            </a:r>
          </a:p>
          <a:p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“Great play even if some of the actors were able bodied. Great presentation of the info [for] those who don’t work in the field, but live in the community might not realize.”</a:t>
            </a:r>
          </a:p>
        </p:txBody>
      </p:sp>
    </p:spTree>
    <p:extLst>
      <p:ext uri="{BB962C8B-B14F-4D97-AF65-F5344CB8AC3E}">
        <p14:creationId xmlns:p14="http://schemas.microsoft.com/office/powerpoint/2010/main" val="325132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&quot;Meet us at the Horizon&quot; cast stand together to bow at the end of their show. ">
            <a:extLst>
              <a:ext uri="{FF2B5EF4-FFF2-40B4-BE49-F238E27FC236}">
                <a16:creationId xmlns:a16="http://schemas.microsoft.com/office/drawing/2014/main" id="{A048A7BB-8F84-4A10-924C-F3E6590C3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5" b="25687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B3EF8-2580-46C5-B856-8FB7A739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EDUCATION &amp; PUBLIC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74006-EB91-4D27-BB33-861A9A637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4253949"/>
            <a:ext cx="6016487" cy="222636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Video recording of the Combined Efforts Theater Co. production available on AUCD website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Script available on the AUCD Website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Discussion guide </a:t>
            </a:r>
          </a:p>
          <a:p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B7A23-053D-40BF-8126-E6CAF1BB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FINAL TAKEAWAYS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F5DE4-99D2-40B3-9821-B14EE9C14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CDD collaboration with Combined Efforts Theater Company. </a:t>
            </a:r>
          </a:p>
          <a:p>
            <a:r>
              <a:rPr lang="en-US" dirty="0"/>
              <a:t>Community redefined, reinterpreted (people, and place) </a:t>
            </a:r>
          </a:p>
          <a:p>
            <a:r>
              <a:rPr lang="en-US" dirty="0"/>
              <a:t>Development of multicultural-responsive Disability Inclusive Arts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647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AADE-D9A2-4B58-9C58-684D0556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A5DEA-4E4C-4AD8-B4A3-1ACD1EB73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“About Workers With Disabilities - U.S. Department of Labor — Wage and Hour Division (WHD).” n.d. Accessed October 20, 2019. </a:t>
            </a:r>
            <a:r>
              <a:rPr lang="en-US" dirty="0">
                <a:hlinkClick r:id="rId2"/>
              </a:rPr>
              <a:t>https://www.dol.gov/whd/workerswithdisabilities/about.htm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“Community Rehabilitation Program Law and Legal Definition | </a:t>
            </a:r>
            <a:r>
              <a:rPr lang="en-US" dirty="0" err="1"/>
              <a:t>USLegal</a:t>
            </a:r>
            <a:r>
              <a:rPr lang="en-US" dirty="0"/>
              <a:t>, Inc.” n.d. Accessed October 15, 2019. https://definitions.uslegal.com/c/community-rehabilitation-program/.</a:t>
            </a:r>
          </a:p>
          <a:p>
            <a:pPr marL="514350" indent="-514350">
              <a:buAutoNum type="arabicPeriod" startAt="3"/>
            </a:pPr>
            <a:r>
              <a:rPr lang="en-US" dirty="0"/>
              <a:t>As of July, 2019. See the U.S. Department of Labor site for full list. “About Workers With Disabilities - U.S. Department of Labor — Wage and Hour Division (WHD).” n.d. Accessed October 20, 2019. </a:t>
            </a:r>
            <a:r>
              <a:rPr lang="en-US" dirty="0">
                <a:hlinkClick r:id="rId2"/>
              </a:rPr>
              <a:t>https://www.dol.gov/whd/workerswithdisabilities/about.htm</a:t>
            </a:r>
            <a:r>
              <a:rPr lang="en-US" dirty="0"/>
              <a:t>.</a:t>
            </a:r>
          </a:p>
          <a:p>
            <a:pPr marL="514350" indent="-514350">
              <a:buAutoNum type="arabicPeriod" startAt="3"/>
            </a:pPr>
            <a:r>
              <a:rPr lang="en-US" dirty="0"/>
              <a:t>“Combined Efforts Theatre - Iowa City-Performing Arts.” Accessed October 20, 2019. </a:t>
            </a:r>
            <a:r>
              <a:rPr lang="en-US" dirty="0">
                <a:hlinkClick r:id="rId3"/>
              </a:rPr>
              <a:t>https://combinedefforts.org/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3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2201-24BE-48DB-A4C2-39FB6A97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CAPSTONE PROJECT COMPONENTS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6029C-FBB9-47C3-B764-07AE03C5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2487295"/>
          </a:xfrm>
        </p:spPr>
        <p:txBody>
          <a:bodyPr>
            <a:normAutofit/>
          </a:bodyPr>
          <a:lstStyle/>
          <a:p>
            <a:r>
              <a:rPr lang="en-US" dirty="0"/>
              <a:t>Research and fieldwork</a:t>
            </a:r>
          </a:p>
          <a:p>
            <a:r>
              <a:rPr lang="en-US" dirty="0"/>
              <a:t>Writing and development </a:t>
            </a:r>
          </a:p>
          <a:p>
            <a:r>
              <a:rPr lang="en-US" dirty="0"/>
              <a:t>Production*</a:t>
            </a:r>
          </a:p>
          <a:p>
            <a:r>
              <a:rPr lang="en-US" dirty="0"/>
              <a:t>Education/Public Dissemination </a:t>
            </a:r>
          </a:p>
        </p:txBody>
      </p:sp>
      <p:pic>
        <p:nvPicPr>
          <p:cNvPr id="5" name="Picture 4" descr="The banner of Horizon's Food and Market. &quot;Horizon's&quot; is mispelled with a &quot;s&quot; instead of a &quot;z.&quot; ">
            <a:extLst>
              <a:ext uri="{FF2B5EF4-FFF2-40B4-BE49-F238E27FC236}">
                <a16:creationId xmlns:a16="http://schemas.microsoft.com/office/drawing/2014/main" id="{042FC3A7-6507-433B-ACA4-FF96CEB71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2158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12528-7699-43F6-861B-15DEFC05D77C}"/>
              </a:ext>
            </a:extLst>
          </p:cNvPr>
          <p:cNvSpPr txBox="1"/>
          <p:nvPr/>
        </p:nvSpPr>
        <p:spPr>
          <a:xfrm>
            <a:off x="491561" y="5870059"/>
            <a:ext cx="700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*Combined Efforts Theater Company, produced and directed this play for its world premiere.</a:t>
            </a:r>
          </a:p>
        </p:txBody>
      </p:sp>
    </p:spTree>
    <p:extLst>
      <p:ext uri="{BB962C8B-B14F-4D97-AF65-F5344CB8AC3E}">
        <p14:creationId xmlns:p14="http://schemas.microsoft.com/office/powerpoint/2010/main" val="322617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ED8FB-D8B0-454C-AEF6-D5FF062F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</a:rPr>
              <a:t>RESEARCH </a:t>
            </a:r>
            <a:br>
              <a:rPr lang="en-US" sz="4800" dirty="0">
                <a:solidFill>
                  <a:schemeClr val="accent2"/>
                </a:solidFill>
              </a:rPr>
            </a:br>
            <a:r>
              <a:rPr lang="en-US" sz="4800" dirty="0">
                <a:solidFill>
                  <a:schemeClr val="accent2"/>
                </a:solidFill>
              </a:rPr>
              <a:t>&amp; FIELDWORK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65C31-12F7-4D88-9059-A7B6E52F9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Meetings with Employment/</a:t>
            </a:r>
            <a:br>
              <a:rPr lang="en-US" sz="3900" dirty="0"/>
            </a:br>
            <a:r>
              <a:rPr lang="en-US" sz="3900" dirty="0"/>
              <a:t>Transition Specialists </a:t>
            </a:r>
            <a:br>
              <a:rPr lang="en-US" sz="3200" dirty="0"/>
            </a:br>
            <a:endParaRPr lang="en-US" sz="3000" dirty="0"/>
          </a:p>
          <a:p>
            <a:r>
              <a:rPr lang="en-US" sz="3000" dirty="0"/>
              <a:t>Judy </a:t>
            </a:r>
            <a:r>
              <a:rPr lang="en-US" sz="3000" dirty="0" err="1"/>
              <a:t>Warth</a:t>
            </a:r>
            <a:r>
              <a:rPr lang="en-US" sz="3000" dirty="0"/>
              <a:t>, Program Manager and Employment Specialist, CDD</a:t>
            </a:r>
          </a:p>
          <a:p>
            <a:r>
              <a:rPr lang="en-US" sz="3000" dirty="0"/>
              <a:t>John </a:t>
            </a:r>
            <a:r>
              <a:rPr lang="en-US" sz="3000" dirty="0" err="1"/>
              <a:t>McCalley</a:t>
            </a:r>
            <a:r>
              <a:rPr lang="en-US" sz="3000" dirty="0"/>
              <a:t>, and Blaine Beatty, Representatives of </a:t>
            </a:r>
            <a:r>
              <a:rPr lang="en-US" sz="3000" dirty="0" err="1"/>
              <a:t>AmeriGroup</a:t>
            </a:r>
            <a:r>
              <a:rPr lang="en-US" sz="3000" dirty="0"/>
              <a:t> Iowa</a:t>
            </a:r>
          </a:p>
          <a:p>
            <a:pPr marL="0" indent="0">
              <a:buNone/>
            </a:pPr>
            <a:r>
              <a:rPr lang="en-US" sz="3000" dirty="0"/>
              <a:t>Training modules on Disability Studies</a:t>
            </a:r>
          </a:p>
          <a:p>
            <a:r>
              <a:rPr lang="en-US" sz="3000" dirty="0"/>
              <a:t>Fair Labor Standards Act of 1938 Section 14(c)</a:t>
            </a:r>
          </a:p>
          <a:p>
            <a:pPr marL="0" indent="0">
              <a:buNone/>
            </a:pPr>
            <a:r>
              <a:rPr lang="en-US" sz="3000" dirty="0"/>
              <a:t>Field Experience</a:t>
            </a:r>
          </a:p>
          <a:p>
            <a:r>
              <a:rPr lang="en-US" sz="3000" dirty="0"/>
              <a:t>Disability Initiatives Forum at IC Public Library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48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88037-4CF5-4426-A29C-C02F00B0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RESEARCH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&amp;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FIELDWORK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CFA942-0E4C-4460-9C41-25F9DA99C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283926"/>
              </p:ext>
            </p:extLst>
          </p:nvPr>
        </p:nvGraphicFramePr>
        <p:xfrm>
          <a:off x="5194300" y="251791"/>
          <a:ext cx="6865178" cy="640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945069-6050-4000-8E56-EDEDE6D1B86A}"/>
              </a:ext>
            </a:extLst>
          </p:cNvPr>
          <p:cNvSpPr txBox="1"/>
          <p:nvPr/>
        </p:nvSpPr>
        <p:spPr>
          <a:xfrm>
            <a:off x="675862" y="6387075"/>
            <a:ext cx="40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*WHD: US Wage and Hour Division</a:t>
            </a:r>
          </a:p>
        </p:txBody>
      </p:sp>
    </p:spTree>
    <p:extLst>
      <p:ext uri="{BB962C8B-B14F-4D97-AF65-F5344CB8AC3E}">
        <p14:creationId xmlns:p14="http://schemas.microsoft.com/office/powerpoint/2010/main" val="35555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DA11-0694-4916-96A3-EE074D9A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RESEARCH &amp; FIELDWORK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72A086-DC1D-4F9F-B30F-DFEA10C95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4524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60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2B2EE-9C57-41C6-BC6F-1B54AC18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RESEARCH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&amp;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FIELDWORK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773F-2D9D-44EF-8346-6CC67CAE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Community Rehabilitation Programs:</a:t>
            </a:r>
            <a:r>
              <a:rPr lang="en-US" dirty="0"/>
              <a:t> a program that provides directly or facilitates the provision of vocational rehabilitation services to individuals with disabilities, and that provides, singly or in combination, for an individual with a disability to enable the individual to maximize opportunities for employment, including career advancement.</a:t>
            </a:r>
            <a:r>
              <a:rPr lang="en-US" baseline="30000" dirty="0"/>
              <a:t>2</a:t>
            </a:r>
            <a:br>
              <a:rPr lang="en-US" baseline="30000" dirty="0"/>
            </a:br>
            <a:r>
              <a:rPr lang="en-US" dirty="0"/>
              <a:t>The relationship of employed workers of disabilities is of a “Consumer.”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083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ABA671-DF0D-43ED-8772-24E7D3F4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RESEARCH 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&amp; FIELDWORK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1209CB-7634-4B7C-BBFD-65E4127D1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65228"/>
              </p:ext>
            </p:extLst>
          </p:nvPr>
        </p:nvGraphicFramePr>
        <p:xfrm>
          <a:off x="5010742" y="940265"/>
          <a:ext cx="6145530" cy="432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8E0491B-7466-45A2-9C39-1D4E805B0A12}"/>
              </a:ext>
            </a:extLst>
          </p:cNvPr>
          <p:cNvSpPr txBox="1"/>
          <p:nvPr/>
        </p:nvSpPr>
        <p:spPr>
          <a:xfrm>
            <a:off x="5455435" y="5390459"/>
            <a:ext cx="574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*these are nationwide figures reported to the US Department of Labor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C90D0-8BDC-4649-B8BB-D52A5A6819EB}"/>
              </a:ext>
            </a:extLst>
          </p:cNvPr>
          <p:cNvSpPr txBox="1"/>
          <p:nvPr/>
        </p:nvSpPr>
        <p:spPr>
          <a:xfrm>
            <a:off x="4938729" y="317183"/>
            <a:ext cx="671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Number of Employees Paid Subminimum Wage</a:t>
            </a:r>
            <a:r>
              <a:rPr lang="en-US" sz="2400" b="1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9343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977D-7269-4873-8F13-B5CD03D5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WRITING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&amp;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EF5A-4C27-44E4-87A0-9CA27CCAA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n-US" sz="2400" dirty="0"/>
              <a:t>Personal Experience Theater Arts and Workforce</a:t>
            </a:r>
          </a:p>
          <a:p>
            <a:r>
              <a:rPr lang="en-US" sz="2400" dirty="0"/>
              <a:t>Meeting Combined Efforts Theater Co.  Janet </a:t>
            </a:r>
            <a:r>
              <a:rPr lang="en-US" sz="2400" dirty="0" err="1"/>
              <a:t>Schlapkohl</a:t>
            </a:r>
            <a:r>
              <a:rPr lang="en-US" sz="2400" dirty="0"/>
              <a:t>, Company Director and Founder</a:t>
            </a:r>
            <a:r>
              <a:rPr lang="en-US" sz="2400" baseline="30000" dirty="0"/>
              <a:t>4</a:t>
            </a:r>
          </a:p>
          <a:p>
            <a:r>
              <a:rPr lang="en-US" sz="2400" dirty="0"/>
              <a:t>Writing Disability Inclusive Theater </a:t>
            </a:r>
          </a:p>
          <a:p>
            <a:r>
              <a:rPr lang="en-US" sz="2400" dirty="0"/>
              <a:t>Working with Combined Efforts on casting and community outreach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wo actors posing for a picture after the show.">
            <a:extLst>
              <a:ext uri="{FF2B5EF4-FFF2-40B4-BE49-F238E27FC236}">
                <a16:creationId xmlns:a16="http://schemas.microsoft.com/office/drawing/2014/main" id="{F5412A2A-84F2-48FC-A56D-9520960CD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621"/>
          <a:stretch/>
        </p:blipFill>
        <p:spPr>
          <a:xfrm>
            <a:off x="6096000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1445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7D0D-023B-4972-B5C4-698A9B8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PRODUCTION</a:t>
            </a:r>
          </a:p>
        </p:txBody>
      </p:sp>
      <p:pic>
        <p:nvPicPr>
          <p:cNvPr id="10" name="Picture Placeholder 9" descr="The flyer for the Combined Efforts Theater production of &quot;Meet us at the Horizon.&quot;">
            <a:extLst>
              <a:ext uri="{FF2B5EF4-FFF2-40B4-BE49-F238E27FC236}">
                <a16:creationId xmlns:a16="http://schemas.microsoft.com/office/drawing/2014/main" id="{C9A298DA-3713-496A-ACA9-9FB535AFCE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6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F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7C1E9-7DAD-459A-91F0-01CBE3AD9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Four shows over the weekend of Sept 27</a:t>
            </a:r>
            <a:r>
              <a:rPr lang="en-US" sz="2800" baseline="30000" dirty="0"/>
              <a:t>th</a:t>
            </a:r>
            <a:r>
              <a:rPr lang="en-US" sz="2800" dirty="0"/>
              <a:t> to Sept 29</a:t>
            </a:r>
            <a:r>
              <a:rPr lang="en-US" sz="2800" baseline="30000" dirty="0"/>
              <a:t>th</a:t>
            </a:r>
            <a:r>
              <a:rPr lang="en-US" sz="2800" dirty="0"/>
              <a:t>  directed by Jason </a:t>
            </a:r>
            <a:r>
              <a:rPr lang="en-US" sz="2800" dirty="0" err="1"/>
              <a:t>Grubbe</a:t>
            </a:r>
            <a:endParaRPr lang="en-US" sz="2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Audio Description Services provided for premiere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Over 230 Evaluation surveys completed </a:t>
            </a:r>
          </a:p>
        </p:txBody>
      </p:sp>
    </p:spTree>
    <p:extLst>
      <p:ext uri="{BB962C8B-B14F-4D97-AF65-F5344CB8AC3E}">
        <p14:creationId xmlns:p14="http://schemas.microsoft.com/office/powerpoint/2010/main" val="4117263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674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MEET US AT THE HORIZON</vt:lpstr>
      <vt:lpstr>CAPSTONE PROJECT COMPONENTS</vt:lpstr>
      <vt:lpstr>RESEARCH  &amp; FIELDWORK</vt:lpstr>
      <vt:lpstr>RESEARCH &amp; FIELDWORK</vt:lpstr>
      <vt:lpstr>RESEARCH &amp; FIELDWORK</vt:lpstr>
      <vt:lpstr>RESEARCH  &amp;  FIELDWORK</vt:lpstr>
      <vt:lpstr>RESEARCH  &amp; FIELDWORK</vt:lpstr>
      <vt:lpstr>WRITING  &amp; DEVELOPMENT</vt:lpstr>
      <vt:lpstr>PRODUCTION</vt:lpstr>
      <vt:lpstr>PRODUCTION</vt:lpstr>
      <vt:lpstr>PRODUCTION</vt:lpstr>
      <vt:lpstr>PRODUCTION</vt:lpstr>
      <vt:lpstr>EDUCATION &amp; PUBLIC DISSEMINATION</vt:lpstr>
      <vt:lpstr>FINAL TAKEAWAYS</vt:lpstr>
      <vt:lpstr>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US AT THE HORIZON</dc:title>
  <dc:creator> </dc:creator>
  <cp:lastModifiedBy> </cp:lastModifiedBy>
  <cp:revision>14</cp:revision>
  <dcterms:created xsi:type="dcterms:W3CDTF">2019-10-20T20:12:49Z</dcterms:created>
  <dcterms:modified xsi:type="dcterms:W3CDTF">2019-10-29T18:35:55Z</dcterms:modified>
</cp:coreProperties>
</file>